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65" r:id="rId3"/>
    <p:sldId id="263" r:id="rId4"/>
    <p:sldId id="273" r:id="rId5"/>
    <p:sldId id="274" r:id="rId6"/>
    <p:sldId id="279" r:id="rId7"/>
    <p:sldId id="277" r:id="rId8"/>
    <p:sldId id="278" r:id="rId9"/>
    <p:sldId id="258" r:id="rId10"/>
    <p:sldId id="275" r:id="rId11"/>
    <p:sldId id="280" r:id="rId12"/>
    <p:sldId id="271" r:id="rId13"/>
    <p:sldId id="257" r:id="rId14"/>
    <p:sldId id="281" r:id="rId15"/>
    <p:sldId id="282" r:id="rId16"/>
    <p:sldId id="276" r:id="rId17"/>
    <p:sldId id="260" r:id="rId18"/>
    <p:sldId id="272" r:id="rId19"/>
  </p:sldIdLst>
  <p:sldSz cx="9144000" cy="6858000" type="screen4x3"/>
  <p:notesSz cx="7099300" cy="10234613"/>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4675" autoAdjust="0"/>
  </p:normalViewPr>
  <p:slideViewPr>
    <p:cSldViewPr>
      <p:cViewPr varScale="1">
        <p:scale>
          <a:sx n="83" d="100"/>
          <a:sy n="83" d="100"/>
        </p:scale>
        <p:origin x="-1788"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da-DK"/>
          </a:p>
        </p:txBody>
      </p:sp>
      <p:sp>
        <p:nvSpPr>
          <p:cNvPr id="3" name="Pladsholder til dato 2"/>
          <p:cNvSpPr>
            <a:spLocks noGrp="1"/>
          </p:cNvSpPr>
          <p:nvPr>
            <p:ph type="dt" idx="1"/>
          </p:nvPr>
        </p:nvSpPr>
        <p:spPr>
          <a:xfrm>
            <a:off x="4021294" y="0"/>
            <a:ext cx="3076363" cy="511731"/>
          </a:xfrm>
          <a:prstGeom prst="rect">
            <a:avLst/>
          </a:prstGeom>
        </p:spPr>
        <p:txBody>
          <a:bodyPr vert="horz" lIns="99048" tIns="49524" rIns="99048" bIns="49524" rtlCol="0"/>
          <a:lstStyle>
            <a:lvl1pPr algn="r">
              <a:defRPr sz="1300"/>
            </a:lvl1pPr>
          </a:lstStyle>
          <a:p>
            <a:fld id="{089956B7-1EA6-4B57-B11D-84D2082F6F19}" type="datetimeFigureOut">
              <a:rPr lang="da-DK" smtClean="0"/>
              <a:pPr/>
              <a:t>04-10-2012</a:t>
            </a:fld>
            <a:endParaRPr lang="da-DK"/>
          </a:p>
        </p:txBody>
      </p:sp>
      <p:sp>
        <p:nvSpPr>
          <p:cNvPr id="4" name="Pladsholder til diasbillede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8" tIns="49524" rIns="99048" bIns="49524" rtlCol="0" anchor="ctr"/>
          <a:lstStyle/>
          <a:p>
            <a:endParaRPr lang="da-DK"/>
          </a:p>
        </p:txBody>
      </p:sp>
      <p:sp>
        <p:nvSpPr>
          <p:cNvPr id="5" name="Pladsholder til noter 4"/>
          <p:cNvSpPr>
            <a:spLocks noGrp="1"/>
          </p:cNvSpPr>
          <p:nvPr>
            <p:ph type="body" sz="quarter" idx="3"/>
          </p:nvPr>
        </p:nvSpPr>
        <p:spPr>
          <a:xfrm>
            <a:off x="709930" y="4861441"/>
            <a:ext cx="5679440" cy="4605576"/>
          </a:xfrm>
          <a:prstGeom prst="rect">
            <a:avLst/>
          </a:prstGeom>
        </p:spPr>
        <p:txBody>
          <a:bodyPr vert="horz" lIns="99048" tIns="49524" rIns="99048" bIns="49524" rtlCol="0">
            <a:normAutofit/>
          </a:body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6" name="Pladsholder til sidefod 5"/>
          <p:cNvSpPr>
            <a:spLocks noGrp="1"/>
          </p:cNvSpPr>
          <p:nvPr>
            <p:ph type="ftr" sz="quarter" idx="4"/>
          </p:nvPr>
        </p:nvSpPr>
        <p:spPr>
          <a:xfrm>
            <a:off x="0" y="9721106"/>
            <a:ext cx="3076363" cy="511731"/>
          </a:xfrm>
          <a:prstGeom prst="rect">
            <a:avLst/>
          </a:prstGeom>
        </p:spPr>
        <p:txBody>
          <a:bodyPr vert="horz" lIns="99048" tIns="49524" rIns="99048" bIns="49524" rtlCol="0" anchor="b"/>
          <a:lstStyle>
            <a:lvl1pPr algn="l">
              <a:defRPr sz="1300"/>
            </a:lvl1pPr>
          </a:lstStyle>
          <a:p>
            <a:endParaRPr lang="da-DK"/>
          </a:p>
        </p:txBody>
      </p:sp>
      <p:sp>
        <p:nvSpPr>
          <p:cNvPr id="7" name="Pladsholder til diasnummer 6"/>
          <p:cNvSpPr>
            <a:spLocks noGrp="1"/>
          </p:cNvSpPr>
          <p:nvPr>
            <p:ph type="sldNum" sz="quarter" idx="5"/>
          </p:nvPr>
        </p:nvSpPr>
        <p:spPr>
          <a:xfrm>
            <a:off x="4021294" y="9721106"/>
            <a:ext cx="3076363" cy="511731"/>
          </a:xfrm>
          <a:prstGeom prst="rect">
            <a:avLst/>
          </a:prstGeom>
        </p:spPr>
        <p:txBody>
          <a:bodyPr vert="horz" lIns="99048" tIns="49524" rIns="99048" bIns="49524" rtlCol="0" anchor="b"/>
          <a:lstStyle>
            <a:lvl1pPr algn="r">
              <a:defRPr sz="1300"/>
            </a:lvl1pPr>
          </a:lstStyle>
          <a:p>
            <a:fld id="{EC6FBFE4-4A86-4702-B7A3-E24554543626}" type="slidenum">
              <a:rPr lang="da-DK" smtClean="0"/>
              <a:pPr/>
              <a:t>‹nr.›</a:t>
            </a:fld>
            <a:endParaRPr lang="da-DK"/>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endParaRPr lang="da-DK" dirty="0"/>
          </a:p>
        </p:txBody>
      </p:sp>
      <p:sp>
        <p:nvSpPr>
          <p:cNvPr id="4" name="Pladsholder til diasnummer 3"/>
          <p:cNvSpPr>
            <a:spLocks noGrp="1"/>
          </p:cNvSpPr>
          <p:nvPr>
            <p:ph type="sldNum" sz="quarter" idx="10"/>
          </p:nvPr>
        </p:nvSpPr>
        <p:spPr/>
        <p:txBody>
          <a:bodyPr/>
          <a:lstStyle/>
          <a:p>
            <a:fld id="{EC6FBFE4-4A86-4702-B7A3-E24554543626}" type="slidenum">
              <a:rPr lang="da-DK" smtClean="0"/>
              <a:pPr/>
              <a:t>1</a:t>
            </a:fld>
            <a:endParaRPr lang="da-DK"/>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endParaRPr lang="da-DK" sz="1200" kern="1200" baseline="0" dirty="0" smtClean="0">
              <a:solidFill>
                <a:schemeClr val="tx1"/>
              </a:solidFill>
              <a:latin typeface="+mn-lt"/>
              <a:ea typeface="+mn-ea"/>
              <a:cs typeface="+mn-cs"/>
            </a:endParaRPr>
          </a:p>
          <a:p>
            <a:r>
              <a:rPr lang="da-DK" sz="1200" kern="1200" baseline="0" dirty="0" smtClean="0">
                <a:solidFill>
                  <a:schemeClr val="tx1"/>
                </a:solidFill>
                <a:latin typeface="+mn-lt"/>
                <a:ea typeface="+mn-ea"/>
                <a:cs typeface="+mn-cs"/>
              </a:rPr>
              <a:t>Definitionen er altså udsprunget af et ønske om via lige og øget informationsadgang at danne en slags myndige medborgere, der kan begå sig i et demokratisk samfund.</a:t>
            </a:r>
            <a:endParaRPr lang="da-DK" dirty="0"/>
          </a:p>
        </p:txBody>
      </p:sp>
      <p:sp>
        <p:nvSpPr>
          <p:cNvPr id="4" name="Pladsholder til diasnummer 3"/>
          <p:cNvSpPr>
            <a:spLocks noGrp="1"/>
          </p:cNvSpPr>
          <p:nvPr>
            <p:ph type="sldNum" sz="quarter" idx="10"/>
          </p:nvPr>
        </p:nvSpPr>
        <p:spPr/>
        <p:txBody>
          <a:bodyPr/>
          <a:lstStyle/>
          <a:p>
            <a:fld id="{EC6FBFE4-4A86-4702-B7A3-E24554543626}" type="slidenum">
              <a:rPr lang="da-DK" smtClean="0"/>
              <a:pPr/>
              <a:t>14</a:t>
            </a:fld>
            <a:endParaRPr lang="da-DK"/>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endParaRPr lang="da-DK" sz="1200" kern="1200" baseline="0" dirty="0" smtClean="0">
              <a:solidFill>
                <a:schemeClr val="tx1"/>
              </a:solidFill>
              <a:latin typeface="+mn-lt"/>
              <a:ea typeface="+mn-ea"/>
              <a:cs typeface="+mn-cs"/>
            </a:endParaRPr>
          </a:p>
          <a:p>
            <a:r>
              <a:rPr lang="da-DK" sz="1200" kern="1200" baseline="0" dirty="0" smtClean="0">
                <a:solidFill>
                  <a:schemeClr val="tx1"/>
                </a:solidFill>
                <a:latin typeface="+mn-lt"/>
                <a:ea typeface="+mn-ea"/>
                <a:cs typeface="+mn-cs"/>
              </a:rPr>
              <a:t>Bruce identificerede syv forskellige måder at opleve informationskompetence på relateret til forskellige typer af arbejde. De syv måder skal ses som fremtrædelsesformer af det samlede fænomen ’informationskompetence’.</a:t>
            </a:r>
          </a:p>
          <a:p>
            <a:r>
              <a:rPr lang="da-DK" sz="1200" kern="1200" dirty="0" smtClean="0">
                <a:solidFill>
                  <a:schemeClr val="tx1"/>
                </a:solidFill>
                <a:latin typeface="+mn-lt"/>
                <a:ea typeface="+mn-ea"/>
                <a:cs typeface="+mn-cs"/>
              </a:rPr>
              <a:t>Bruces forståelse konsekvenser i relation til undervisning hen imod </a:t>
            </a:r>
            <a:r>
              <a:rPr lang="da-DK" sz="1200" b="1" i="0" kern="1200" dirty="0" smtClean="0">
                <a:solidFill>
                  <a:schemeClr val="tx1"/>
                </a:solidFill>
                <a:latin typeface="+mn-lt"/>
                <a:ea typeface="+mn-ea"/>
                <a:cs typeface="+mn-cs"/>
              </a:rPr>
              <a:t>mindre fokus på at søge og finde information, og mere fokus på validering, analyse, tolkning og etisk anvendelse </a:t>
            </a:r>
            <a:r>
              <a:rPr lang="da-DK" sz="1200" kern="1200" dirty="0" smtClean="0">
                <a:solidFill>
                  <a:schemeClr val="tx1"/>
                </a:solidFill>
                <a:latin typeface="+mn-lt"/>
                <a:ea typeface="+mn-ea"/>
                <a:cs typeface="+mn-cs"/>
              </a:rPr>
              <a:t>af information. Søgning er naturligvis en delmængde af informationskompetencebegrebet, men søgekurser uden sammenhæng med konkrete faglige problemstillinger er ikke anbefalelsesværdige</a:t>
            </a:r>
            <a:endParaRPr lang="da-DK" dirty="0"/>
          </a:p>
        </p:txBody>
      </p:sp>
      <p:sp>
        <p:nvSpPr>
          <p:cNvPr id="4" name="Pladsholder til diasnummer 3"/>
          <p:cNvSpPr>
            <a:spLocks noGrp="1"/>
          </p:cNvSpPr>
          <p:nvPr>
            <p:ph type="sldNum" sz="quarter" idx="10"/>
          </p:nvPr>
        </p:nvSpPr>
        <p:spPr/>
        <p:txBody>
          <a:bodyPr/>
          <a:lstStyle/>
          <a:p>
            <a:fld id="{EC6FBFE4-4A86-4702-B7A3-E24554543626}" type="slidenum">
              <a:rPr lang="da-DK" smtClean="0"/>
              <a:pPr/>
              <a:t>15</a:t>
            </a:fld>
            <a:endParaRPr lang="da-DK"/>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r>
              <a:rPr lang="da-DK" dirty="0" smtClean="0"/>
              <a:t>4. trin: </a:t>
            </a:r>
            <a:endParaRPr lang="da-DK" sz="1200" kern="1200" baseline="0" dirty="0" smtClean="0">
              <a:solidFill>
                <a:schemeClr val="tx1"/>
              </a:solidFill>
              <a:latin typeface="+mn-lt"/>
              <a:ea typeface="+mn-ea"/>
              <a:cs typeface="+mn-cs"/>
            </a:endParaRPr>
          </a:p>
          <a:p>
            <a:r>
              <a:rPr lang="da-DK" sz="1200" kern="1200" baseline="0" dirty="0" smtClean="0">
                <a:solidFill>
                  <a:schemeClr val="tx1"/>
                </a:solidFill>
                <a:latin typeface="+mn-lt"/>
                <a:ea typeface="+mn-ea"/>
                <a:cs typeface="+mn-cs"/>
              </a:rPr>
              <a:t>viden om forudsætningerne for </a:t>
            </a:r>
            <a:r>
              <a:rPr lang="da-DK" sz="1200" kern="1200" baseline="0" dirty="0" err="1" smtClean="0">
                <a:solidFill>
                  <a:schemeClr val="tx1"/>
                </a:solidFill>
                <a:latin typeface="+mn-lt"/>
                <a:ea typeface="+mn-ea"/>
                <a:cs typeface="+mn-cs"/>
              </a:rPr>
              <a:t>videnssystematikken</a:t>
            </a:r>
            <a:r>
              <a:rPr lang="da-DK" sz="1200" kern="1200" baseline="0" dirty="0" smtClean="0">
                <a:solidFill>
                  <a:schemeClr val="tx1"/>
                </a:solidFill>
                <a:latin typeface="+mn-lt"/>
                <a:ea typeface="+mn-ea"/>
                <a:cs typeface="+mn-cs"/>
              </a:rPr>
              <a:t>, som repræsenteres af hele det kulturelle system. </a:t>
            </a:r>
          </a:p>
          <a:p>
            <a:endParaRPr lang="da-DK" sz="1200" kern="1200" baseline="0" dirty="0" smtClean="0">
              <a:solidFill>
                <a:schemeClr val="tx1"/>
              </a:solidFill>
              <a:latin typeface="+mn-lt"/>
              <a:ea typeface="+mn-ea"/>
              <a:cs typeface="+mn-cs"/>
            </a:endParaRPr>
          </a:p>
          <a:p>
            <a:r>
              <a:rPr lang="da-DK" sz="1200" kern="1200" baseline="0" dirty="0" smtClean="0">
                <a:solidFill>
                  <a:schemeClr val="tx1"/>
                </a:solidFill>
                <a:latin typeface="+mn-lt"/>
                <a:ea typeface="+mn-ea"/>
                <a:cs typeface="+mn-cs"/>
              </a:rPr>
              <a:t>progression i måden at arbejde med information på. </a:t>
            </a:r>
            <a:endParaRPr lang="da-DK" dirty="0"/>
          </a:p>
        </p:txBody>
      </p:sp>
      <p:sp>
        <p:nvSpPr>
          <p:cNvPr id="4" name="Pladsholder til diasnummer 3"/>
          <p:cNvSpPr>
            <a:spLocks noGrp="1"/>
          </p:cNvSpPr>
          <p:nvPr>
            <p:ph type="sldNum" sz="quarter" idx="10"/>
          </p:nvPr>
        </p:nvSpPr>
        <p:spPr/>
        <p:txBody>
          <a:bodyPr/>
          <a:lstStyle/>
          <a:p>
            <a:fld id="{EC6FBFE4-4A86-4702-B7A3-E24554543626}" type="slidenum">
              <a:rPr lang="da-DK" smtClean="0"/>
              <a:pPr/>
              <a:t>17</a:t>
            </a:fld>
            <a:endParaRPr lang="da-DK"/>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r>
              <a:rPr lang="da-DK" dirty="0" smtClean="0"/>
              <a:t>Det handler om </a:t>
            </a:r>
            <a:r>
              <a:rPr lang="da-DK" dirty="0" err="1" smtClean="0"/>
              <a:t>informtionskompetence</a:t>
            </a:r>
            <a:endParaRPr lang="da-DK" dirty="0"/>
          </a:p>
        </p:txBody>
      </p:sp>
      <p:sp>
        <p:nvSpPr>
          <p:cNvPr id="4" name="Pladsholder til diasnummer 3"/>
          <p:cNvSpPr>
            <a:spLocks noGrp="1"/>
          </p:cNvSpPr>
          <p:nvPr>
            <p:ph type="sldNum" sz="quarter" idx="10"/>
          </p:nvPr>
        </p:nvSpPr>
        <p:spPr/>
        <p:txBody>
          <a:bodyPr/>
          <a:lstStyle/>
          <a:p>
            <a:fld id="{EC6FBFE4-4A86-4702-B7A3-E24554543626}" type="slidenum">
              <a:rPr lang="da-DK" smtClean="0"/>
              <a:pPr/>
              <a:t>3</a:t>
            </a:fld>
            <a:endParaRPr lang="da-DK"/>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r>
              <a:rPr lang="da-DK" sz="1200" kern="1200" baseline="0" dirty="0" smtClean="0">
                <a:solidFill>
                  <a:schemeClr val="tx1"/>
                </a:solidFill>
                <a:latin typeface="+mn-lt"/>
                <a:ea typeface="+mn-ea"/>
                <a:cs typeface="+mn-cs"/>
              </a:rPr>
              <a:t>behov for at analysere og reflektere over både </a:t>
            </a:r>
            <a:r>
              <a:rPr lang="da-DK" sz="1200" b="1" i="1" kern="1200" baseline="0" dirty="0" smtClean="0">
                <a:solidFill>
                  <a:schemeClr val="tx1"/>
                </a:solidFill>
                <a:latin typeface="+mn-lt"/>
                <a:ea typeface="+mn-ea"/>
                <a:cs typeface="+mn-cs"/>
              </a:rPr>
              <a:t>læringsmuligheder og barrierer ved de nye </a:t>
            </a:r>
            <a:r>
              <a:rPr lang="da-DK" sz="1200" b="1" i="1" kern="1200" baseline="0" dirty="0" err="1" smtClean="0">
                <a:solidFill>
                  <a:schemeClr val="tx1"/>
                </a:solidFill>
                <a:latin typeface="+mn-lt"/>
                <a:ea typeface="+mn-ea"/>
                <a:cs typeface="+mn-cs"/>
              </a:rPr>
              <a:t>vidensmedier</a:t>
            </a:r>
            <a:r>
              <a:rPr lang="da-DK" sz="1200" kern="1200" baseline="0" dirty="0" smtClean="0">
                <a:solidFill>
                  <a:schemeClr val="tx1"/>
                </a:solidFill>
                <a:latin typeface="+mn-lt"/>
                <a:ea typeface="+mn-ea"/>
                <a:cs typeface="+mn-cs"/>
              </a:rPr>
              <a:t>. Der er også brug for </a:t>
            </a:r>
            <a:r>
              <a:rPr lang="da-DK" sz="1200" b="1" i="1" kern="1200" baseline="0" dirty="0" smtClean="0">
                <a:solidFill>
                  <a:schemeClr val="tx1"/>
                </a:solidFill>
                <a:latin typeface="+mn-lt"/>
                <a:ea typeface="+mn-ea"/>
                <a:cs typeface="+mn-cs"/>
              </a:rPr>
              <a:t>refleksion over børn og unges veje til </a:t>
            </a:r>
            <a:r>
              <a:rPr lang="da-DK" sz="1200" b="1" i="1" kern="1200" baseline="0" dirty="0" err="1" smtClean="0">
                <a:solidFill>
                  <a:schemeClr val="tx1"/>
                </a:solidFill>
                <a:latin typeface="+mn-lt"/>
                <a:ea typeface="+mn-ea"/>
                <a:cs typeface="+mn-cs"/>
              </a:rPr>
              <a:t>vidensdeling</a:t>
            </a:r>
            <a:r>
              <a:rPr lang="da-DK" sz="1200" b="1" i="1" kern="1200" baseline="0" dirty="0" smtClean="0">
                <a:solidFill>
                  <a:schemeClr val="tx1"/>
                </a:solidFill>
                <a:latin typeface="+mn-lt"/>
                <a:ea typeface="+mn-ea"/>
                <a:cs typeface="+mn-cs"/>
              </a:rPr>
              <a:t> </a:t>
            </a:r>
            <a:r>
              <a:rPr lang="da-DK" sz="1200" kern="1200" baseline="0" dirty="0" smtClean="0">
                <a:solidFill>
                  <a:schemeClr val="tx1"/>
                </a:solidFill>
                <a:latin typeface="+mn-lt"/>
                <a:ea typeface="+mn-ea"/>
                <a:cs typeface="+mn-cs"/>
              </a:rPr>
              <a:t>og skabelse af viden </a:t>
            </a:r>
          </a:p>
          <a:p>
            <a:endParaRPr lang="da-DK" sz="1200" kern="1200" baseline="0" dirty="0" smtClean="0">
              <a:solidFill>
                <a:schemeClr val="tx1"/>
              </a:solidFill>
              <a:latin typeface="+mn-lt"/>
              <a:ea typeface="+mn-ea"/>
              <a:cs typeface="+mn-cs"/>
            </a:endParaRPr>
          </a:p>
          <a:p>
            <a:r>
              <a:rPr lang="da-DK" sz="1200" kern="1200" baseline="0" dirty="0" smtClean="0">
                <a:solidFill>
                  <a:schemeClr val="tx1"/>
                </a:solidFill>
                <a:latin typeface="+mn-lt"/>
                <a:ea typeface="+mn-ea"/>
                <a:cs typeface="+mn-cs"/>
              </a:rPr>
              <a:t>De traditionelle </a:t>
            </a:r>
            <a:r>
              <a:rPr lang="da-DK" sz="1200" kern="1200" baseline="0" dirty="0" err="1" smtClean="0">
                <a:solidFill>
                  <a:schemeClr val="tx1"/>
                </a:solidFill>
                <a:latin typeface="+mn-lt"/>
                <a:ea typeface="+mn-ea"/>
                <a:cs typeface="+mn-cs"/>
              </a:rPr>
              <a:t>vidensmedier</a:t>
            </a:r>
            <a:r>
              <a:rPr lang="da-DK" sz="1200" kern="1200" baseline="0" dirty="0" smtClean="0">
                <a:solidFill>
                  <a:schemeClr val="tx1"/>
                </a:solidFill>
                <a:latin typeface="+mn-lt"/>
                <a:ea typeface="+mn-ea"/>
                <a:cs typeface="+mn-cs"/>
              </a:rPr>
              <a:t> som bogen, tidsskriftet og opslagsværket kan vurderes kildekritisk på baggrund af velkendte kriterier. Det har undervisere igennem årtier benyttet sig af og derved kunnet sikre undervisnings‐ og projektopgavematerialets kvalitet. Men de nye </a:t>
            </a:r>
            <a:r>
              <a:rPr lang="da-DK" sz="1200" kern="1200" baseline="0" dirty="0" err="1" smtClean="0">
                <a:solidFill>
                  <a:schemeClr val="tx1"/>
                </a:solidFill>
                <a:latin typeface="+mn-lt"/>
                <a:ea typeface="+mn-ea"/>
                <a:cs typeface="+mn-cs"/>
              </a:rPr>
              <a:t>vidensmedier</a:t>
            </a:r>
            <a:r>
              <a:rPr lang="da-DK" sz="1200" kern="1200" baseline="0" dirty="0" smtClean="0">
                <a:solidFill>
                  <a:schemeClr val="tx1"/>
                </a:solidFill>
                <a:latin typeface="+mn-lt"/>
                <a:ea typeface="+mn-ea"/>
                <a:cs typeface="+mn-cs"/>
              </a:rPr>
              <a:t>, som f.eks. </a:t>
            </a:r>
            <a:r>
              <a:rPr lang="da-DK" sz="1200" kern="1200" baseline="0" dirty="0" err="1" smtClean="0">
                <a:solidFill>
                  <a:schemeClr val="tx1"/>
                </a:solidFill>
                <a:latin typeface="+mn-lt"/>
                <a:ea typeface="+mn-ea"/>
                <a:cs typeface="+mn-cs"/>
              </a:rPr>
              <a:t>wikipedia</a:t>
            </a:r>
            <a:r>
              <a:rPr lang="da-DK" sz="1200" kern="1200" baseline="0" dirty="0" smtClean="0">
                <a:solidFill>
                  <a:schemeClr val="tx1"/>
                </a:solidFill>
                <a:latin typeface="+mn-lt"/>
                <a:ea typeface="+mn-ea"/>
                <a:cs typeface="+mn-cs"/>
              </a:rPr>
              <a:t>, blogs og digitale tidsskrifter, udvikler sig til </a:t>
            </a:r>
            <a:r>
              <a:rPr lang="da-DK" sz="1200" kern="1200" baseline="0" dirty="0" err="1" smtClean="0">
                <a:solidFill>
                  <a:schemeClr val="tx1"/>
                </a:solidFill>
                <a:latin typeface="+mn-lt"/>
                <a:ea typeface="+mn-ea"/>
                <a:cs typeface="+mn-cs"/>
              </a:rPr>
              <a:t>vidensbærere</a:t>
            </a:r>
            <a:r>
              <a:rPr lang="da-DK" sz="1200" kern="1200" baseline="0" dirty="0" smtClean="0">
                <a:solidFill>
                  <a:schemeClr val="tx1"/>
                </a:solidFill>
                <a:latin typeface="+mn-lt"/>
                <a:ea typeface="+mn-ea"/>
                <a:cs typeface="+mn-cs"/>
              </a:rPr>
              <a:t>, som skabes i fællesskab af mange deltagere. </a:t>
            </a:r>
          </a:p>
          <a:p>
            <a:endParaRPr lang="da-DK" sz="1200" kern="1200" baseline="0" dirty="0" smtClean="0">
              <a:solidFill>
                <a:schemeClr val="tx1"/>
              </a:solidFill>
              <a:latin typeface="+mn-lt"/>
              <a:ea typeface="+mn-ea"/>
              <a:cs typeface="+mn-cs"/>
            </a:endParaRPr>
          </a:p>
          <a:p>
            <a:r>
              <a:rPr lang="da-DK" sz="1200" kern="1200" baseline="0" dirty="0" smtClean="0">
                <a:solidFill>
                  <a:schemeClr val="tx1"/>
                </a:solidFill>
                <a:latin typeface="+mn-lt"/>
                <a:ea typeface="+mn-ea"/>
                <a:cs typeface="+mn-cs"/>
              </a:rPr>
              <a:t>Sædvanerne, normerne og reglerne for omgang med disse </a:t>
            </a:r>
            <a:r>
              <a:rPr lang="da-DK" sz="1200" kern="1200" baseline="0" dirty="0" err="1" smtClean="0">
                <a:solidFill>
                  <a:schemeClr val="tx1"/>
                </a:solidFill>
                <a:latin typeface="+mn-lt"/>
                <a:ea typeface="+mn-ea"/>
                <a:cs typeface="+mn-cs"/>
              </a:rPr>
              <a:t>vidensbærende</a:t>
            </a:r>
            <a:r>
              <a:rPr lang="da-DK" sz="1200" kern="1200" baseline="0" dirty="0" smtClean="0">
                <a:solidFill>
                  <a:schemeClr val="tx1"/>
                </a:solidFill>
                <a:latin typeface="+mn-lt"/>
                <a:ea typeface="+mn-ea"/>
                <a:cs typeface="+mn-cs"/>
              </a:rPr>
              <a:t> materialer er sat til debat. Den sædvanlige garanti for en </a:t>
            </a:r>
            <a:r>
              <a:rPr lang="da-DK" sz="1200" kern="1200" baseline="0" dirty="0" err="1" smtClean="0">
                <a:solidFill>
                  <a:schemeClr val="tx1"/>
                </a:solidFill>
                <a:latin typeface="+mn-lt"/>
                <a:ea typeface="+mn-ea"/>
                <a:cs typeface="+mn-cs"/>
              </a:rPr>
              <a:t>videnskvalitet</a:t>
            </a:r>
            <a:r>
              <a:rPr lang="da-DK" sz="1200" kern="1200" baseline="0" dirty="0" smtClean="0">
                <a:solidFill>
                  <a:schemeClr val="tx1"/>
                </a:solidFill>
                <a:latin typeface="+mn-lt"/>
                <a:ea typeface="+mn-ea"/>
                <a:cs typeface="+mn-cs"/>
              </a:rPr>
              <a:t> er ikke længere til stede, og kriterierne for, hvad der er viden, udvikler sig, fordi viden i nye </a:t>
            </a:r>
            <a:r>
              <a:rPr lang="da-DK" sz="1200" kern="1200" baseline="0" dirty="0" err="1" smtClean="0">
                <a:solidFill>
                  <a:schemeClr val="tx1"/>
                </a:solidFill>
                <a:latin typeface="+mn-lt"/>
                <a:ea typeface="+mn-ea"/>
                <a:cs typeface="+mn-cs"/>
              </a:rPr>
              <a:t>vidensmedier</a:t>
            </a:r>
            <a:r>
              <a:rPr lang="da-DK" sz="1200" kern="1200" baseline="0" dirty="0" smtClean="0">
                <a:solidFill>
                  <a:schemeClr val="tx1"/>
                </a:solidFill>
                <a:latin typeface="+mn-lt"/>
                <a:ea typeface="+mn-ea"/>
                <a:cs typeface="+mn-cs"/>
              </a:rPr>
              <a:t> konstant er under forandring. </a:t>
            </a:r>
            <a:endParaRPr lang="da-DK" dirty="0"/>
          </a:p>
        </p:txBody>
      </p:sp>
      <p:sp>
        <p:nvSpPr>
          <p:cNvPr id="4" name="Pladsholder til diasnummer 3"/>
          <p:cNvSpPr>
            <a:spLocks noGrp="1"/>
          </p:cNvSpPr>
          <p:nvPr>
            <p:ph type="sldNum" sz="quarter" idx="10"/>
          </p:nvPr>
        </p:nvSpPr>
        <p:spPr/>
        <p:txBody>
          <a:bodyPr/>
          <a:lstStyle/>
          <a:p>
            <a:fld id="{EC6FBFE4-4A86-4702-B7A3-E24554543626}" type="slidenum">
              <a:rPr lang="da-DK" smtClean="0"/>
              <a:pPr/>
              <a:t>4</a:t>
            </a:fld>
            <a:endParaRPr lang="da-DK"/>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endParaRPr lang="da-DK" sz="1200" kern="1200" baseline="0" dirty="0" smtClean="0">
              <a:solidFill>
                <a:schemeClr val="tx1"/>
              </a:solidFill>
              <a:latin typeface="+mn-lt"/>
              <a:ea typeface="+mn-ea"/>
              <a:cs typeface="+mn-cs"/>
            </a:endParaRPr>
          </a:p>
          <a:p>
            <a:r>
              <a:rPr lang="da-DK" sz="1200" kern="1200" baseline="0" dirty="0" smtClean="0">
                <a:solidFill>
                  <a:schemeClr val="tx1"/>
                </a:solidFill>
                <a:latin typeface="+mn-lt"/>
                <a:ea typeface="+mn-ea"/>
                <a:cs typeface="+mn-cs"/>
              </a:rPr>
              <a:t>Tillader uddannelsessystemet – fra folkeskole over gymnasiet til de videregående udannelser – en for ukvalificeret og doven brug af mediet hos såvel lærere som elever? Og hvad er konsekvensen? </a:t>
            </a:r>
            <a:endParaRPr lang="da-DK" dirty="0"/>
          </a:p>
        </p:txBody>
      </p:sp>
      <p:sp>
        <p:nvSpPr>
          <p:cNvPr id="4" name="Pladsholder til diasnummer 3"/>
          <p:cNvSpPr>
            <a:spLocks noGrp="1"/>
          </p:cNvSpPr>
          <p:nvPr>
            <p:ph type="sldNum" sz="quarter" idx="10"/>
          </p:nvPr>
        </p:nvSpPr>
        <p:spPr/>
        <p:txBody>
          <a:bodyPr/>
          <a:lstStyle/>
          <a:p>
            <a:fld id="{EC6FBFE4-4A86-4702-B7A3-E24554543626}" type="slidenum">
              <a:rPr lang="da-DK" smtClean="0"/>
              <a:pPr/>
              <a:t>6</a:t>
            </a:fld>
            <a:endParaRPr lang="da-DK"/>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endParaRPr lang="da-DK" sz="1200" kern="1200" baseline="0" dirty="0" smtClean="0">
              <a:solidFill>
                <a:schemeClr val="tx1"/>
              </a:solidFill>
              <a:latin typeface="+mn-lt"/>
              <a:ea typeface="+mn-ea"/>
              <a:cs typeface="+mn-cs"/>
            </a:endParaRPr>
          </a:p>
          <a:p>
            <a:r>
              <a:rPr lang="da-DK" sz="1200" b="1" i="1" kern="1200" baseline="0" dirty="0" smtClean="0">
                <a:solidFill>
                  <a:schemeClr val="tx1"/>
                </a:solidFill>
                <a:latin typeface="+mn-lt"/>
                <a:ea typeface="+mn-ea"/>
                <a:cs typeface="+mn-cs"/>
              </a:rPr>
              <a:t>Underviseren har stadig har autoriteten i forhold til at afgøre, hvilke informationer der har troværdighed</a:t>
            </a:r>
            <a:r>
              <a:rPr lang="da-DK" sz="1200" kern="1200" baseline="0" dirty="0" smtClean="0">
                <a:solidFill>
                  <a:schemeClr val="tx1"/>
                </a:solidFill>
                <a:latin typeface="+mn-lt"/>
                <a:ea typeface="+mn-ea"/>
                <a:cs typeface="+mn-cs"/>
              </a:rPr>
              <a:t>. Eleverne anvender en traditionel måde at vurdere informations-kilders troværdighed på, også selv om de udmærket kender til andre digitale mediers alternative publiceringsgrundlag og -muligheder. </a:t>
            </a:r>
          </a:p>
          <a:p>
            <a:endParaRPr lang="da-DK" sz="1200" b="1" i="1" kern="1200" baseline="0" dirty="0" smtClean="0">
              <a:solidFill>
                <a:schemeClr val="tx1"/>
              </a:solidFill>
              <a:latin typeface="+mn-lt"/>
              <a:ea typeface="+mn-ea"/>
              <a:cs typeface="+mn-cs"/>
            </a:endParaRPr>
          </a:p>
          <a:p>
            <a:r>
              <a:rPr lang="da-DK" sz="1200" b="1" i="1" kern="1200" baseline="0" dirty="0" smtClean="0">
                <a:solidFill>
                  <a:schemeClr val="tx1"/>
                </a:solidFill>
                <a:latin typeface="+mn-lt"/>
                <a:ea typeface="+mn-ea"/>
                <a:cs typeface="+mn-cs"/>
              </a:rPr>
              <a:t>Det skaber almendannede elever, men skaber det studie- og informationskompetente elever parate til det 21. århundredes digitale samfund? </a:t>
            </a:r>
            <a:endParaRPr lang="da-DK" b="1" i="1" dirty="0"/>
          </a:p>
        </p:txBody>
      </p:sp>
      <p:sp>
        <p:nvSpPr>
          <p:cNvPr id="4" name="Pladsholder til diasnummer 3"/>
          <p:cNvSpPr>
            <a:spLocks noGrp="1"/>
          </p:cNvSpPr>
          <p:nvPr>
            <p:ph type="sldNum" sz="quarter" idx="10"/>
          </p:nvPr>
        </p:nvSpPr>
        <p:spPr/>
        <p:txBody>
          <a:bodyPr/>
          <a:lstStyle/>
          <a:p>
            <a:fld id="{EC6FBFE4-4A86-4702-B7A3-E24554543626}" type="slidenum">
              <a:rPr lang="da-DK" smtClean="0"/>
              <a:pPr/>
              <a:t>7</a:t>
            </a:fld>
            <a:endParaRPr lang="da-DK"/>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endParaRPr lang="da-DK" dirty="0"/>
          </a:p>
        </p:txBody>
      </p:sp>
      <p:sp>
        <p:nvSpPr>
          <p:cNvPr id="4" name="Pladsholder til diasnummer 3"/>
          <p:cNvSpPr>
            <a:spLocks noGrp="1"/>
          </p:cNvSpPr>
          <p:nvPr>
            <p:ph type="sldNum" sz="quarter" idx="10"/>
          </p:nvPr>
        </p:nvSpPr>
        <p:spPr/>
        <p:txBody>
          <a:bodyPr/>
          <a:lstStyle/>
          <a:p>
            <a:fld id="{EC6FBFE4-4A86-4702-B7A3-E24554543626}" type="slidenum">
              <a:rPr lang="da-DK" smtClean="0"/>
              <a:pPr/>
              <a:t>9</a:t>
            </a:fld>
            <a:endParaRPr lang="da-DK"/>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da-DK" dirty="0" smtClean="0"/>
              <a:t>konfliktende måder at forstå informationskompetence på. </a:t>
            </a:r>
          </a:p>
          <a:p>
            <a:pPr marL="0" marR="0" lvl="1" indent="0" algn="l" defTabSz="914400" rtl="0" eaLnBrk="1" fontAlgn="auto" latinLnBrk="0" hangingPunct="1">
              <a:lnSpc>
                <a:spcPct val="100000"/>
              </a:lnSpc>
              <a:spcBef>
                <a:spcPts val="0"/>
              </a:spcBef>
              <a:spcAft>
                <a:spcPts val="0"/>
              </a:spcAft>
              <a:buClrTx/>
              <a:buSzTx/>
              <a:buFontTx/>
              <a:buNone/>
              <a:tabLst/>
              <a:defRPr/>
            </a:pPr>
            <a:endParaRPr lang="da-DK" dirty="0" smtClean="0"/>
          </a:p>
          <a:p>
            <a:r>
              <a:rPr lang="da-DK" b="1" dirty="0" smtClean="0"/>
              <a:t>Undervisningsdiskursen: </a:t>
            </a:r>
            <a:endParaRPr lang="da-DK" sz="1200" b="1" kern="1200" baseline="0" dirty="0" smtClean="0">
              <a:solidFill>
                <a:schemeClr val="tx1"/>
              </a:solidFill>
              <a:latin typeface="+mn-lt"/>
              <a:ea typeface="+mn-ea"/>
              <a:cs typeface="+mn-cs"/>
            </a:endParaRPr>
          </a:p>
          <a:p>
            <a:r>
              <a:rPr lang="da-DK" sz="1200" kern="1200" baseline="0" dirty="0" smtClean="0">
                <a:solidFill>
                  <a:schemeClr val="tx1"/>
                </a:solidFill>
                <a:latin typeface="+mn-lt"/>
                <a:ea typeface="+mn-ea"/>
                <a:cs typeface="+mn-cs"/>
              </a:rPr>
              <a:t>Undervisningsdiskursen definerer informationskompetence som udtryk for, at man kan søge og genfinde information i et udvalgt søgesystem samt derudover evner at evaluere søgeresultatet i forhold til en opstillet søge-strategi. Det vil sige, at </a:t>
            </a:r>
            <a:r>
              <a:rPr lang="da-DK" sz="1200" b="1" i="1" kern="1200" baseline="0" dirty="0" smtClean="0">
                <a:solidFill>
                  <a:schemeClr val="tx1"/>
                </a:solidFill>
                <a:latin typeface="+mn-lt"/>
                <a:ea typeface="+mn-ea"/>
                <a:cs typeface="+mn-cs"/>
              </a:rPr>
              <a:t>udtrykket kompetence i virkeligheden betyder kvalifikationer</a:t>
            </a:r>
            <a:r>
              <a:rPr lang="da-DK" sz="1200" kern="1200" baseline="0" dirty="0" smtClean="0">
                <a:solidFill>
                  <a:schemeClr val="tx1"/>
                </a:solidFill>
                <a:latin typeface="+mn-lt"/>
                <a:ea typeface="+mn-ea"/>
                <a:cs typeface="+mn-cs"/>
              </a:rPr>
              <a:t>, som individet trænes i og måles på – for eksempel en måling af, i hvor høj grad individet lever op til de krav, uddannelsesinstitutionen repræsenteret ved underviseren stiller </a:t>
            </a:r>
            <a:endParaRPr lang="da-DK" dirty="0" smtClean="0"/>
          </a:p>
          <a:p>
            <a:endParaRPr lang="da-DK" dirty="0" smtClean="0"/>
          </a:p>
          <a:p>
            <a:r>
              <a:rPr lang="da-DK" b="1" dirty="0" smtClean="0"/>
              <a:t>Læringsdiskursen: </a:t>
            </a:r>
            <a:endParaRPr lang="da-DK" sz="1200" b="1" kern="1200" baseline="0" dirty="0" smtClean="0">
              <a:solidFill>
                <a:schemeClr val="tx1"/>
              </a:solidFill>
              <a:latin typeface="+mn-lt"/>
              <a:ea typeface="+mn-ea"/>
              <a:cs typeface="+mn-cs"/>
            </a:endParaRPr>
          </a:p>
          <a:p>
            <a:r>
              <a:rPr lang="da-DK" sz="1200" kern="1200" baseline="0" dirty="0" smtClean="0">
                <a:solidFill>
                  <a:schemeClr val="tx1"/>
                </a:solidFill>
                <a:latin typeface="+mn-lt"/>
                <a:ea typeface="+mn-ea"/>
                <a:cs typeface="+mn-cs"/>
              </a:rPr>
              <a:t>Læringsdiskursen definerer information som </a:t>
            </a:r>
            <a:r>
              <a:rPr lang="da-DK" sz="1200" b="1" i="1" kern="1200" baseline="0" dirty="0" smtClean="0">
                <a:solidFill>
                  <a:schemeClr val="tx1"/>
                </a:solidFill>
                <a:latin typeface="+mn-lt"/>
                <a:ea typeface="+mn-ea"/>
                <a:cs typeface="+mn-cs"/>
              </a:rPr>
              <a:t>det, den lærende vælger at kategorisere som information</a:t>
            </a:r>
            <a:r>
              <a:rPr lang="da-DK" sz="1200" kern="1200" baseline="0" dirty="0" smtClean="0">
                <a:solidFill>
                  <a:schemeClr val="tx1"/>
                </a:solidFill>
                <a:latin typeface="+mn-lt"/>
                <a:ea typeface="+mn-ea"/>
                <a:cs typeface="+mn-cs"/>
              </a:rPr>
              <a:t>. Det er den lærendes arbejde med at skabe mening og omdanne information til viden, som er udgangspunkt for udviklingen af informationskompetencen. Informationskompetence bliver med andre ord forstået som en kompetence knyttet til individets arbejde med en personlig menings- og </a:t>
            </a:r>
            <a:r>
              <a:rPr lang="da-DK" sz="1200" kern="1200" baseline="0" dirty="0" err="1" smtClean="0">
                <a:solidFill>
                  <a:schemeClr val="tx1"/>
                </a:solidFill>
                <a:latin typeface="+mn-lt"/>
                <a:ea typeface="+mn-ea"/>
                <a:cs typeface="+mn-cs"/>
              </a:rPr>
              <a:t>vidensdannelse</a:t>
            </a:r>
            <a:r>
              <a:rPr lang="da-DK" sz="1200" kern="1200" baseline="0" dirty="0" smtClean="0">
                <a:solidFill>
                  <a:schemeClr val="tx1"/>
                </a:solidFill>
                <a:latin typeface="+mn-lt"/>
                <a:ea typeface="+mn-ea"/>
                <a:cs typeface="+mn-cs"/>
              </a:rPr>
              <a:t>. </a:t>
            </a:r>
          </a:p>
          <a:p>
            <a:r>
              <a:rPr lang="da-DK" sz="1200" kern="1200" baseline="0" dirty="0" smtClean="0">
                <a:solidFill>
                  <a:schemeClr val="tx1"/>
                </a:solidFill>
                <a:latin typeface="+mn-lt"/>
                <a:ea typeface="+mn-ea"/>
                <a:cs typeface="+mn-cs"/>
              </a:rPr>
              <a:t>evne til </a:t>
            </a:r>
            <a:r>
              <a:rPr lang="da-DK" sz="1200" b="1" i="1" kern="1200" baseline="0" dirty="0" smtClean="0">
                <a:solidFill>
                  <a:schemeClr val="tx1"/>
                </a:solidFill>
                <a:latin typeface="+mn-lt"/>
                <a:ea typeface="+mn-ea"/>
                <a:cs typeface="+mn-cs"/>
              </a:rPr>
              <a:t>at relatere viden til den kontekst, den udspringer af  </a:t>
            </a:r>
            <a:endParaRPr lang="da-DK" sz="1200" kern="1200" baseline="0" dirty="0" smtClean="0">
              <a:solidFill>
                <a:schemeClr val="tx1"/>
              </a:solidFill>
              <a:latin typeface="+mn-lt"/>
              <a:ea typeface="+mn-ea"/>
              <a:cs typeface="+mn-cs"/>
            </a:endParaRPr>
          </a:p>
          <a:p>
            <a:r>
              <a:rPr lang="da-DK" sz="1200" kern="1200" baseline="0" dirty="0" smtClean="0">
                <a:solidFill>
                  <a:schemeClr val="tx1"/>
                </a:solidFill>
                <a:latin typeface="+mn-lt"/>
                <a:ea typeface="+mn-ea"/>
                <a:cs typeface="+mn-cs"/>
              </a:rPr>
              <a:t>evne til </a:t>
            </a:r>
            <a:r>
              <a:rPr lang="da-DK" sz="1200" b="1" i="1" kern="1200" baseline="0" dirty="0" smtClean="0">
                <a:solidFill>
                  <a:schemeClr val="tx1"/>
                </a:solidFill>
                <a:latin typeface="+mn-lt"/>
                <a:ea typeface="+mn-ea"/>
                <a:cs typeface="+mn-cs"/>
              </a:rPr>
              <a:t>at overføre viden fra en kontekst til en anden </a:t>
            </a:r>
          </a:p>
          <a:p>
            <a:endParaRPr lang="da-DK" b="1" i="1" dirty="0" smtClean="0"/>
          </a:p>
          <a:p>
            <a:endParaRPr lang="da-DK" sz="1200" kern="1200" baseline="0" dirty="0" smtClean="0">
              <a:solidFill>
                <a:schemeClr val="tx1"/>
              </a:solidFill>
              <a:latin typeface="+mn-lt"/>
              <a:ea typeface="+mn-ea"/>
              <a:cs typeface="+mn-cs"/>
            </a:endParaRPr>
          </a:p>
          <a:p>
            <a:r>
              <a:rPr lang="da-DK" sz="1200" kern="1200" baseline="0" dirty="0" smtClean="0">
                <a:solidFill>
                  <a:schemeClr val="tx1"/>
                </a:solidFill>
                <a:latin typeface="+mn-lt"/>
                <a:ea typeface="+mn-ea"/>
                <a:cs typeface="+mn-cs"/>
              </a:rPr>
              <a:t>Man kan som lærer have viden om, hvordan man henter informationer i et traditionelt afgrænset arkiv- og kartotekssystem, men mangle kvalifikationerne til at søge informationer i digitale søgesammenhænge. </a:t>
            </a:r>
            <a:endParaRPr lang="da-DK" dirty="0"/>
          </a:p>
        </p:txBody>
      </p:sp>
      <p:sp>
        <p:nvSpPr>
          <p:cNvPr id="4" name="Pladsholder til diasnummer 3"/>
          <p:cNvSpPr>
            <a:spLocks noGrp="1"/>
          </p:cNvSpPr>
          <p:nvPr>
            <p:ph type="sldNum" sz="quarter" idx="10"/>
          </p:nvPr>
        </p:nvSpPr>
        <p:spPr/>
        <p:txBody>
          <a:bodyPr/>
          <a:lstStyle/>
          <a:p>
            <a:fld id="{EC6FBFE4-4A86-4702-B7A3-E24554543626}" type="slidenum">
              <a:rPr lang="da-DK" smtClean="0"/>
              <a:pPr/>
              <a:t>10</a:t>
            </a:fld>
            <a:endParaRPr lang="da-DK"/>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fontScale="92500" lnSpcReduction="20000"/>
          </a:bodyPr>
          <a:lstStyle/>
          <a:p>
            <a:endParaRPr lang="da-DK" dirty="0"/>
          </a:p>
        </p:txBody>
      </p:sp>
      <p:sp>
        <p:nvSpPr>
          <p:cNvPr id="4" name="Pladsholder til diasnummer 3"/>
          <p:cNvSpPr>
            <a:spLocks noGrp="1"/>
          </p:cNvSpPr>
          <p:nvPr>
            <p:ph type="sldNum" sz="quarter" idx="10"/>
          </p:nvPr>
        </p:nvSpPr>
        <p:spPr/>
        <p:txBody>
          <a:bodyPr/>
          <a:lstStyle/>
          <a:p>
            <a:fld id="{EC6FBFE4-4A86-4702-B7A3-E24554543626}" type="slidenum">
              <a:rPr lang="da-DK" smtClean="0"/>
              <a:pPr/>
              <a:t>12</a:t>
            </a:fld>
            <a:endParaRPr lang="da-DK"/>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r>
              <a:rPr lang="da-DK" dirty="0" smtClean="0"/>
              <a:t>Gruppediskussion</a:t>
            </a:r>
            <a:endParaRPr lang="da-DK" dirty="0"/>
          </a:p>
        </p:txBody>
      </p:sp>
      <p:sp>
        <p:nvSpPr>
          <p:cNvPr id="4" name="Pladsholder til diasnummer 3"/>
          <p:cNvSpPr>
            <a:spLocks noGrp="1"/>
          </p:cNvSpPr>
          <p:nvPr>
            <p:ph type="sldNum" sz="quarter" idx="10"/>
          </p:nvPr>
        </p:nvSpPr>
        <p:spPr/>
        <p:txBody>
          <a:bodyPr/>
          <a:lstStyle/>
          <a:p>
            <a:fld id="{EC6FBFE4-4A86-4702-B7A3-E24554543626}" type="slidenum">
              <a:rPr lang="da-DK" smtClean="0"/>
              <a:pPr/>
              <a:t>13</a:t>
            </a:fld>
            <a:endParaRPr lang="da-DK"/>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s">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a-DK" smtClean="0"/>
              <a:t>Klik for at redigere titeltypografi i masteren</a:t>
            </a:r>
            <a:endParaRPr lang="da-DK"/>
          </a:p>
        </p:txBody>
      </p:sp>
      <p:sp>
        <p:nvSpPr>
          <p:cNvPr id="3" name="Und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a-DK" smtClean="0"/>
              <a:t>Klik for at redigere undertiteltypografien i masteren</a:t>
            </a:r>
            <a:endParaRPr lang="da-DK"/>
          </a:p>
        </p:txBody>
      </p:sp>
      <p:sp>
        <p:nvSpPr>
          <p:cNvPr id="4" name="Pladsholder til dato 3"/>
          <p:cNvSpPr>
            <a:spLocks noGrp="1"/>
          </p:cNvSpPr>
          <p:nvPr>
            <p:ph type="dt" sz="half" idx="10"/>
          </p:nvPr>
        </p:nvSpPr>
        <p:spPr/>
        <p:txBody>
          <a:bodyPr/>
          <a:lstStyle/>
          <a:p>
            <a:fld id="{9E751F73-93AA-4E8A-AA89-BC991581EAFB}" type="datetimeFigureOut">
              <a:rPr lang="da-DK" smtClean="0"/>
              <a:pPr/>
              <a:t>04-10-2012</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5458B18C-6286-4CCD-AF91-5A93ECA32CDB}" type="slidenum">
              <a:rPr lang="da-DK" smtClean="0"/>
              <a:pPr/>
              <a:t>‹nr.›</a:t>
            </a:fld>
            <a:endParaRPr lang="da-DK"/>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lodret titel 2"/>
          <p:cNvSpPr>
            <a:spLocks noGrp="1"/>
          </p:cNvSpPr>
          <p:nvPr>
            <p:ph type="body" orient="vert" idx="1"/>
          </p:nvPr>
        </p:nvSpPr>
        <p:spPr/>
        <p:txBody>
          <a:bodyPr vert="eaVert"/>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10"/>
          </p:nvPr>
        </p:nvSpPr>
        <p:spPr/>
        <p:txBody>
          <a:bodyPr/>
          <a:lstStyle/>
          <a:p>
            <a:fld id="{9E751F73-93AA-4E8A-AA89-BC991581EAFB}" type="datetimeFigureOut">
              <a:rPr lang="da-DK" smtClean="0"/>
              <a:pPr/>
              <a:t>04-10-2012</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5458B18C-6286-4CCD-AF91-5A93ECA32CDB}" type="slidenum">
              <a:rPr lang="da-DK" smtClean="0"/>
              <a:pPr/>
              <a:t>‹nr.›</a:t>
            </a:fld>
            <a:endParaRPr lang="da-DK"/>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p:cNvSpPr>
            <a:spLocks noGrp="1"/>
          </p:cNvSpPr>
          <p:nvPr>
            <p:ph type="title" orient="vert"/>
          </p:nvPr>
        </p:nvSpPr>
        <p:spPr>
          <a:xfrm>
            <a:off x="6629400" y="274638"/>
            <a:ext cx="2057400" cy="5851525"/>
          </a:xfrm>
        </p:spPr>
        <p:txBody>
          <a:bodyPr vert="eaVert"/>
          <a:lstStyle/>
          <a:p>
            <a:r>
              <a:rPr lang="da-DK" smtClean="0"/>
              <a:t>Klik for at redigere titeltypografi i masteren</a:t>
            </a:r>
            <a:endParaRPr lang="da-DK"/>
          </a:p>
        </p:txBody>
      </p:sp>
      <p:sp>
        <p:nvSpPr>
          <p:cNvPr id="3" name="Pladsholder til lodret titel 2"/>
          <p:cNvSpPr>
            <a:spLocks noGrp="1"/>
          </p:cNvSpPr>
          <p:nvPr>
            <p:ph type="body" orient="vert" idx="1"/>
          </p:nvPr>
        </p:nvSpPr>
        <p:spPr>
          <a:xfrm>
            <a:off x="457200" y="274638"/>
            <a:ext cx="6019800" cy="5851525"/>
          </a:xfrm>
        </p:spPr>
        <p:txBody>
          <a:bodyPr vert="eaVert"/>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10"/>
          </p:nvPr>
        </p:nvSpPr>
        <p:spPr/>
        <p:txBody>
          <a:bodyPr/>
          <a:lstStyle/>
          <a:p>
            <a:fld id="{9E751F73-93AA-4E8A-AA89-BC991581EAFB}" type="datetimeFigureOut">
              <a:rPr lang="da-DK" smtClean="0"/>
              <a:pPr/>
              <a:t>04-10-2012</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5458B18C-6286-4CCD-AF91-5A93ECA32CDB}" type="slidenum">
              <a:rPr lang="da-DK" smtClean="0"/>
              <a:pPr/>
              <a:t>‹nr.›</a:t>
            </a:fld>
            <a:endParaRPr lang="da-DK"/>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p:cNvSpPr>
            <a:spLocks noGrp="1"/>
          </p:cNvSpPr>
          <p:nvPr>
            <p:ph type="title"/>
          </p:nvPr>
        </p:nvSpPr>
        <p:spPr>
          <a:solidFill>
            <a:srgbClr val="C00000"/>
          </a:solidFill>
        </p:spPr>
        <p:txBody>
          <a:bodyPr/>
          <a:lstStyle>
            <a:lvl1pPr>
              <a:defRPr baseline="0">
                <a:solidFill>
                  <a:schemeClr val="bg1"/>
                </a:solidFill>
              </a:defRPr>
            </a:lvl1pPr>
          </a:lstStyle>
          <a:p>
            <a:r>
              <a:rPr lang="da-DK" dirty="0" smtClean="0"/>
              <a:t>Klik for at redigere titeltypografi i masteren</a:t>
            </a:r>
            <a:endParaRPr lang="da-DK" dirty="0"/>
          </a:p>
        </p:txBody>
      </p:sp>
      <p:sp>
        <p:nvSpPr>
          <p:cNvPr id="3" name="Pladsholder til indhold 2"/>
          <p:cNvSpPr>
            <a:spLocks noGrp="1"/>
          </p:cNvSpPr>
          <p:nvPr>
            <p:ph idx="1"/>
          </p:nvPr>
        </p:nvSpPr>
        <p:spPr/>
        <p:txBody>
          <a:bodyPr/>
          <a:lstStyle/>
          <a:p>
            <a:pPr lvl="0"/>
            <a:r>
              <a:rPr lang="da-DK" dirty="0" smtClean="0"/>
              <a:t>Klik for at redigere typografi i masteren</a:t>
            </a:r>
          </a:p>
          <a:p>
            <a:pPr lvl="1"/>
            <a:r>
              <a:rPr lang="da-DK" dirty="0" smtClean="0"/>
              <a:t>Andet niveau</a:t>
            </a:r>
          </a:p>
          <a:p>
            <a:pPr lvl="2"/>
            <a:r>
              <a:rPr lang="da-DK" dirty="0" smtClean="0"/>
              <a:t>Tredje niveau</a:t>
            </a:r>
          </a:p>
          <a:p>
            <a:pPr lvl="3"/>
            <a:r>
              <a:rPr lang="da-DK" dirty="0" smtClean="0"/>
              <a:t>Fjerde niveau</a:t>
            </a:r>
          </a:p>
          <a:p>
            <a:pPr lvl="4"/>
            <a:r>
              <a:rPr lang="da-DK" dirty="0" smtClean="0"/>
              <a:t>Femte niveau</a:t>
            </a:r>
            <a:endParaRPr lang="da-DK" dirty="0"/>
          </a:p>
        </p:txBody>
      </p:sp>
      <p:sp>
        <p:nvSpPr>
          <p:cNvPr id="4" name="Pladsholder til dato 3"/>
          <p:cNvSpPr>
            <a:spLocks noGrp="1"/>
          </p:cNvSpPr>
          <p:nvPr>
            <p:ph type="dt" sz="half" idx="10"/>
          </p:nvPr>
        </p:nvSpPr>
        <p:spPr/>
        <p:txBody>
          <a:bodyPr/>
          <a:lstStyle/>
          <a:p>
            <a:fld id="{9E751F73-93AA-4E8A-AA89-BC991581EAFB}" type="datetimeFigureOut">
              <a:rPr lang="da-DK" smtClean="0"/>
              <a:pPr/>
              <a:t>04-10-2012</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5458B18C-6286-4CCD-AF91-5A93ECA32CDB}" type="slidenum">
              <a:rPr lang="da-DK" smtClean="0"/>
              <a:pPr/>
              <a:t>‹nr.›</a:t>
            </a:fld>
            <a:endParaRPr lang="da-DK"/>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a-DK" smtClean="0"/>
              <a:t>Klik for at redigere titeltypografi i masteren</a:t>
            </a:r>
            <a:endParaRPr lang="da-DK"/>
          </a:p>
        </p:txBody>
      </p:sp>
      <p:sp>
        <p:nvSpPr>
          <p:cNvPr id="3" name="Pladsholder til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a-DK" smtClean="0"/>
              <a:t>Klik for at redigere typografi i masteren</a:t>
            </a:r>
          </a:p>
        </p:txBody>
      </p:sp>
      <p:sp>
        <p:nvSpPr>
          <p:cNvPr id="4" name="Pladsholder til dato 3"/>
          <p:cNvSpPr>
            <a:spLocks noGrp="1"/>
          </p:cNvSpPr>
          <p:nvPr>
            <p:ph type="dt" sz="half" idx="10"/>
          </p:nvPr>
        </p:nvSpPr>
        <p:spPr/>
        <p:txBody>
          <a:bodyPr/>
          <a:lstStyle/>
          <a:p>
            <a:fld id="{9E751F73-93AA-4E8A-AA89-BC991581EAFB}" type="datetimeFigureOut">
              <a:rPr lang="da-DK" smtClean="0"/>
              <a:pPr/>
              <a:t>04-10-2012</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5458B18C-6286-4CCD-AF91-5A93ECA32CDB}" type="slidenum">
              <a:rPr lang="da-DK" smtClean="0"/>
              <a:pPr/>
              <a:t>‹nr.›</a:t>
            </a:fld>
            <a:endParaRPr lang="da-DK"/>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indhol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indhol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5" name="Pladsholder til dato 4"/>
          <p:cNvSpPr>
            <a:spLocks noGrp="1"/>
          </p:cNvSpPr>
          <p:nvPr>
            <p:ph type="dt" sz="half" idx="10"/>
          </p:nvPr>
        </p:nvSpPr>
        <p:spPr/>
        <p:txBody>
          <a:bodyPr/>
          <a:lstStyle/>
          <a:p>
            <a:fld id="{9E751F73-93AA-4E8A-AA89-BC991581EAFB}" type="datetimeFigureOut">
              <a:rPr lang="da-DK" smtClean="0"/>
              <a:pPr/>
              <a:t>04-10-2012</a:t>
            </a:fld>
            <a:endParaRPr lang="da-DK"/>
          </a:p>
        </p:txBody>
      </p:sp>
      <p:sp>
        <p:nvSpPr>
          <p:cNvPr id="6" name="Pladsholder til sidefod 5"/>
          <p:cNvSpPr>
            <a:spLocks noGrp="1"/>
          </p:cNvSpPr>
          <p:nvPr>
            <p:ph type="ftr" sz="quarter" idx="11"/>
          </p:nvPr>
        </p:nvSpPr>
        <p:spPr/>
        <p:txBody>
          <a:bodyPr/>
          <a:lstStyle/>
          <a:p>
            <a:endParaRPr lang="da-DK"/>
          </a:p>
        </p:txBody>
      </p:sp>
      <p:sp>
        <p:nvSpPr>
          <p:cNvPr id="7" name="Pladsholder til diasnummer 6"/>
          <p:cNvSpPr>
            <a:spLocks noGrp="1"/>
          </p:cNvSpPr>
          <p:nvPr>
            <p:ph type="sldNum" sz="quarter" idx="12"/>
          </p:nvPr>
        </p:nvSpPr>
        <p:spPr/>
        <p:txBody>
          <a:bodyPr/>
          <a:lstStyle/>
          <a:p>
            <a:fld id="{5458B18C-6286-4CCD-AF91-5A93ECA32CDB}" type="slidenum">
              <a:rPr lang="da-DK" smtClean="0"/>
              <a:pPr/>
              <a:t>‹nr.›</a:t>
            </a:fld>
            <a:endParaRPr lang="da-DK"/>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a-DK" smtClean="0"/>
              <a:t>Klik for at redigere titeltypografi i masteren</a:t>
            </a:r>
            <a:endParaRPr lang="da-DK"/>
          </a:p>
        </p:txBody>
      </p:sp>
      <p:sp>
        <p:nvSpPr>
          <p:cNvPr id="3" name="Pladsholder til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typografi i masteren</a:t>
            </a:r>
          </a:p>
        </p:txBody>
      </p:sp>
      <p:sp>
        <p:nvSpPr>
          <p:cNvPr id="4" name="Pladsholder til indhol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5" name="Pladsholder til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typografi i masteren</a:t>
            </a:r>
          </a:p>
        </p:txBody>
      </p:sp>
      <p:sp>
        <p:nvSpPr>
          <p:cNvPr id="6" name="Pladsholder til indhol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7" name="Pladsholder til dato 6"/>
          <p:cNvSpPr>
            <a:spLocks noGrp="1"/>
          </p:cNvSpPr>
          <p:nvPr>
            <p:ph type="dt" sz="half" idx="10"/>
          </p:nvPr>
        </p:nvSpPr>
        <p:spPr/>
        <p:txBody>
          <a:bodyPr/>
          <a:lstStyle/>
          <a:p>
            <a:fld id="{9E751F73-93AA-4E8A-AA89-BC991581EAFB}" type="datetimeFigureOut">
              <a:rPr lang="da-DK" smtClean="0"/>
              <a:pPr/>
              <a:t>04-10-2012</a:t>
            </a:fld>
            <a:endParaRPr lang="da-DK"/>
          </a:p>
        </p:txBody>
      </p:sp>
      <p:sp>
        <p:nvSpPr>
          <p:cNvPr id="8" name="Pladsholder til sidefod 7"/>
          <p:cNvSpPr>
            <a:spLocks noGrp="1"/>
          </p:cNvSpPr>
          <p:nvPr>
            <p:ph type="ftr" sz="quarter" idx="11"/>
          </p:nvPr>
        </p:nvSpPr>
        <p:spPr/>
        <p:txBody>
          <a:bodyPr/>
          <a:lstStyle/>
          <a:p>
            <a:endParaRPr lang="da-DK"/>
          </a:p>
        </p:txBody>
      </p:sp>
      <p:sp>
        <p:nvSpPr>
          <p:cNvPr id="9" name="Pladsholder til diasnummer 8"/>
          <p:cNvSpPr>
            <a:spLocks noGrp="1"/>
          </p:cNvSpPr>
          <p:nvPr>
            <p:ph type="sldNum" sz="quarter" idx="12"/>
          </p:nvPr>
        </p:nvSpPr>
        <p:spPr/>
        <p:txBody>
          <a:bodyPr/>
          <a:lstStyle/>
          <a:p>
            <a:fld id="{5458B18C-6286-4CCD-AF91-5A93ECA32CDB}" type="slidenum">
              <a:rPr lang="da-DK" smtClean="0"/>
              <a:pPr/>
              <a:t>‹nr.›</a:t>
            </a:fld>
            <a:endParaRPr lang="da-DK"/>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lvl1pPr>
              <a:defRPr sz="4000"/>
            </a:lvl1pPr>
          </a:lstStyle>
          <a:p>
            <a:r>
              <a:rPr lang="da-DK" dirty="0" smtClean="0"/>
              <a:t>Klik for at redigere titeltypografi i masteren</a:t>
            </a:r>
            <a:endParaRPr lang="da-DK" dirty="0"/>
          </a:p>
        </p:txBody>
      </p:sp>
      <p:sp>
        <p:nvSpPr>
          <p:cNvPr id="3" name="Pladsholder til dato 2"/>
          <p:cNvSpPr>
            <a:spLocks noGrp="1"/>
          </p:cNvSpPr>
          <p:nvPr>
            <p:ph type="dt" sz="half" idx="10"/>
          </p:nvPr>
        </p:nvSpPr>
        <p:spPr/>
        <p:txBody>
          <a:bodyPr/>
          <a:lstStyle/>
          <a:p>
            <a:fld id="{9E751F73-93AA-4E8A-AA89-BC991581EAFB}" type="datetimeFigureOut">
              <a:rPr lang="da-DK" smtClean="0"/>
              <a:pPr/>
              <a:t>04-10-2012</a:t>
            </a:fld>
            <a:endParaRPr lang="da-DK"/>
          </a:p>
        </p:txBody>
      </p:sp>
      <p:sp>
        <p:nvSpPr>
          <p:cNvPr id="4" name="Pladsholder til sidefod 3"/>
          <p:cNvSpPr>
            <a:spLocks noGrp="1"/>
          </p:cNvSpPr>
          <p:nvPr>
            <p:ph type="ftr" sz="quarter" idx="11"/>
          </p:nvPr>
        </p:nvSpPr>
        <p:spPr/>
        <p:txBody>
          <a:bodyPr/>
          <a:lstStyle/>
          <a:p>
            <a:endParaRPr lang="da-DK"/>
          </a:p>
        </p:txBody>
      </p:sp>
      <p:sp>
        <p:nvSpPr>
          <p:cNvPr id="5" name="Pladsholder til diasnummer 4"/>
          <p:cNvSpPr>
            <a:spLocks noGrp="1"/>
          </p:cNvSpPr>
          <p:nvPr>
            <p:ph type="sldNum" sz="quarter" idx="12"/>
          </p:nvPr>
        </p:nvSpPr>
        <p:spPr/>
        <p:txBody>
          <a:bodyPr/>
          <a:lstStyle/>
          <a:p>
            <a:fld id="{5458B18C-6286-4CCD-AF91-5A93ECA32CDB}" type="slidenum">
              <a:rPr lang="da-DK" smtClean="0"/>
              <a:pPr/>
              <a:t>‹nr.›</a:t>
            </a:fld>
            <a:endParaRPr lang="da-DK"/>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Pladsholder til dato 1"/>
          <p:cNvSpPr>
            <a:spLocks noGrp="1"/>
          </p:cNvSpPr>
          <p:nvPr>
            <p:ph type="dt" sz="half" idx="10"/>
          </p:nvPr>
        </p:nvSpPr>
        <p:spPr/>
        <p:txBody>
          <a:bodyPr/>
          <a:lstStyle/>
          <a:p>
            <a:fld id="{9E751F73-93AA-4E8A-AA89-BC991581EAFB}" type="datetimeFigureOut">
              <a:rPr lang="da-DK" smtClean="0"/>
              <a:pPr/>
              <a:t>04-10-2012</a:t>
            </a:fld>
            <a:endParaRPr lang="da-DK"/>
          </a:p>
        </p:txBody>
      </p:sp>
      <p:sp>
        <p:nvSpPr>
          <p:cNvPr id="3" name="Pladsholder til sidefod 2"/>
          <p:cNvSpPr>
            <a:spLocks noGrp="1"/>
          </p:cNvSpPr>
          <p:nvPr>
            <p:ph type="ftr" sz="quarter" idx="11"/>
          </p:nvPr>
        </p:nvSpPr>
        <p:spPr/>
        <p:txBody>
          <a:bodyPr/>
          <a:lstStyle/>
          <a:p>
            <a:endParaRPr lang="da-DK"/>
          </a:p>
        </p:txBody>
      </p:sp>
      <p:sp>
        <p:nvSpPr>
          <p:cNvPr id="4" name="Pladsholder til diasnummer 3"/>
          <p:cNvSpPr>
            <a:spLocks noGrp="1"/>
          </p:cNvSpPr>
          <p:nvPr>
            <p:ph type="sldNum" sz="quarter" idx="12"/>
          </p:nvPr>
        </p:nvSpPr>
        <p:spPr/>
        <p:txBody>
          <a:bodyPr/>
          <a:lstStyle/>
          <a:p>
            <a:fld id="{5458B18C-6286-4CCD-AF91-5A93ECA32CDB}" type="slidenum">
              <a:rPr lang="da-DK" smtClean="0"/>
              <a:pPr/>
              <a:t>‹nr.›</a:t>
            </a:fld>
            <a:endParaRPr lang="da-DK"/>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a-DK" smtClean="0"/>
              <a:t>Klik for at redigere titeltypografi i masteren</a:t>
            </a:r>
            <a:endParaRPr lang="da-DK"/>
          </a:p>
        </p:txBody>
      </p:sp>
      <p:sp>
        <p:nvSpPr>
          <p:cNvPr id="3" name="Pladsholder til indhol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smtClean="0"/>
              <a:t>Klik for at redigere typografi i masteren</a:t>
            </a:r>
          </a:p>
        </p:txBody>
      </p:sp>
      <p:sp>
        <p:nvSpPr>
          <p:cNvPr id="5" name="Pladsholder til dato 4"/>
          <p:cNvSpPr>
            <a:spLocks noGrp="1"/>
          </p:cNvSpPr>
          <p:nvPr>
            <p:ph type="dt" sz="half" idx="10"/>
          </p:nvPr>
        </p:nvSpPr>
        <p:spPr/>
        <p:txBody>
          <a:bodyPr/>
          <a:lstStyle/>
          <a:p>
            <a:fld id="{9E751F73-93AA-4E8A-AA89-BC991581EAFB}" type="datetimeFigureOut">
              <a:rPr lang="da-DK" smtClean="0"/>
              <a:pPr/>
              <a:t>04-10-2012</a:t>
            </a:fld>
            <a:endParaRPr lang="da-DK"/>
          </a:p>
        </p:txBody>
      </p:sp>
      <p:sp>
        <p:nvSpPr>
          <p:cNvPr id="6" name="Pladsholder til sidefod 5"/>
          <p:cNvSpPr>
            <a:spLocks noGrp="1"/>
          </p:cNvSpPr>
          <p:nvPr>
            <p:ph type="ftr" sz="quarter" idx="11"/>
          </p:nvPr>
        </p:nvSpPr>
        <p:spPr/>
        <p:txBody>
          <a:bodyPr/>
          <a:lstStyle/>
          <a:p>
            <a:endParaRPr lang="da-DK"/>
          </a:p>
        </p:txBody>
      </p:sp>
      <p:sp>
        <p:nvSpPr>
          <p:cNvPr id="7" name="Pladsholder til diasnummer 6"/>
          <p:cNvSpPr>
            <a:spLocks noGrp="1"/>
          </p:cNvSpPr>
          <p:nvPr>
            <p:ph type="sldNum" sz="quarter" idx="12"/>
          </p:nvPr>
        </p:nvSpPr>
        <p:spPr/>
        <p:txBody>
          <a:bodyPr/>
          <a:lstStyle/>
          <a:p>
            <a:fld id="{5458B18C-6286-4CCD-AF91-5A93ECA32CDB}" type="slidenum">
              <a:rPr lang="da-DK" smtClean="0"/>
              <a:pPr/>
              <a:t>‹nr.›</a:t>
            </a:fld>
            <a:endParaRPr lang="da-DK"/>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a-DK" smtClean="0"/>
              <a:t>Klik for at redigere titeltypografi i masteren</a:t>
            </a:r>
            <a:endParaRPr lang="da-DK"/>
          </a:p>
        </p:txBody>
      </p:sp>
      <p:sp>
        <p:nvSpPr>
          <p:cNvPr id="3" name="Pladsholder til billed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a-DK"/>
          </a:p>
        </p:txBody>
      </p:sp>
      <p:sp>
        <p:nvSpPr>
          <p:cNvPr id="4" name="Pladsholder til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smtClean="0"/>
              <a:t>Klik for at redigere typografi i masteren</a:t>
            </a:r>
          </a:p>
        </p:txBody>
      </p:sp>
      <p:sp>
        <p:nvSpPr>
          <p:cNvPr id="5" name="Pladsholder til dato 4"/>
          <p:cNvSpPr>
            <a:spLocks noGrp="1"/>
          </p:cNvSpPr>
          <p:nvPr>
            <p:ph type="dt" sz="half" idx="10"/>
          </p:nvPr>
        </p:nvSpPr>
        <p:spPr/>
        <p:txBody>
          <a:bodyPr/>
          <a:lstStyle/>
          <a:p>
            <a:fld id="{9E751F73-93AA-4E8A-AA89-BC991581EAFB}" type="datetimeFigureOut">
              <a:rPr lang="da-DK" smtClean="0"/>
              <a:pPr/>
              <a:t>04-10-2012</a:t>
            </a:fld>
            <a:endParaRPr lang="da-DK"/>
          </a:p>
        </p:txBody>
      </p:sp>
      <p:sp>
        <p:nvSpPr>
          <p:cNvPr id="6" name="Pladsholder til sidefod 5"/>
          <p:cNvSpPr>
            <a:spLocks noGrp="1"/>
          </p:cNvSpPr>
          <p:nvPr>
            <p:ph type="ftr" sz="quarter" idx="11"/>
          </p:nvPr>
        </p:nvSpPr>
        <p:spPr/>
        <p:txBody>
          <a:bodyPr/>
          <a:lstStyle/>
          <a:p>
            <a:endParaRPr lang="da-DK"/>
          </a:p>
        </p:txBody>
      </p:sp>
      <p:sp>
        <p:nvSpPr>
          <p:cNvPr id="7" name="Pladsholder til diasnummer 6"/>
          <p:cNvSpPr>
            <a:spLocks noGrp="1"/>
          </p:cNvSpPr>
          <p:nvPr>
            <p:ph type="sldNum" sz="quarter" idx="12"/>
          </p:nvPr>
        </p:nvSpPr>
        <p:spPr/>
        <p:txBody>
          <a:bodyPr/>
          <a:lstStyle/>
          <a:p>
            <a:fld id="{5458B18C-6286-4CCD-AF91-5A93ECA32CDB}" type="slidenum">
              <a:rPr lang="da-DK" smtClean="0"/>
              <a:pPr/>
              <a:t>‹nr.›</a:t>
            </a:fld>
            <a:endParaRPr lang="da-DK"/>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titel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da-DK" dirty="0" smtClean="0"/>
              <a:t>Klik for at redigere titeltypografi i masteren</a:t>
            </a:r>
            <a:endParaRPr lang="da-DK" dirty="0"/>
          </a:p>
        </p:txBody>
      </p:sp>
      <p:sp>
        <p:nvSpPr>
          <p:cNvPr id="3" name="Pladsholder til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751F73-93AA-4E8A-AA89-BC991581EAFB}" type="datetimeFigureOut">
              <a:rPr lang="da-DK" smtClean="0"/>
              <a:pPr/>
              <a:t>04-10-2012</a:t>
            </a:fld>
            <a:endParaRPr lang="da-DK"/>
          </a:p>
        </p:txBody>
      </p:sp>
      <p:sp>
        <p:nvSpPr>
          <p:cNvPr id="5" name="Pladsholder til sidefod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a-DK"/>
          </a:p>
        </p:txBody>
      </p:sp>
      <p:sp>
        <p:nvSpPr>
          <p:cNvPr id="6" name="Pladsholder til dias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58B18C-6286-4CCD-AF91-5A93ECA32CDB}" type="slidenum">
              <a:rPr lang="da-DK" smtClean="0"/>
              <a:pPr/>
              <a:t>‹nr.›</a:t>
            </a:fld>
            <a:endParaRPr lang="da-DK"/>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0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pub.uvm.dk/2000/didaktik/images/3.gif"/>
          <p:cNvPicPr>
            <a:picLocks noChangeAspect="1" noChangeArrowheads="1"/>
          </p:cNvPicPr>
          <p:nvPr/>
        </p:nvPicPr>
        <p:blipFill>
          <a:blip r:embed="rId3" cstate="print"/>
          <a:srcRect/>
          <a:stretch>
            <a:fillRect/>
          </a:stretch>
        </p:blipFill>
        <p:spPr bwMode="auto">
          <a:xfrm>
            <a:off x="611560" y="476672"/>
            <a:ext cx="7768402" cy="5499337"/>
          </a:xfrm>
          <a:prstGeom prst="rect">
            <a:avLst/>
          </a:prstGeom>
          <a:noFill/>
        </p:spPr>
      </p:pic>
      <p:sp>
        <p:nvSpPr>
          <p:cNvPr id="2" name="Titel 1"/>
          <p:cNvSpPr>
            <a:spLocks noGrp="1"/>
          </p:cNvSpPr>
          <p:nvPr>
            <p:ph type="ctrTitle"/>
          </p:nvPr>
        </p:nvSpPr>
        <p:spPr>
          <a:xfrm>
            <a:off x="1371600" y="5387975"/>
            <a:ext cx="7772400" cy="1470025"/>
          </a:xfrm>
          <a:noFill/>
        </p:spPr>
        <p:txBody>
          <a:bodyPr/>
          <a:lstStyle/>
          <a:p>
            <a:r>
              <a:rPr lang="da-DK" sz="6000" b="1" dirty="0" smtClean="0">
                <a:solidFill>
                  <a:srgbClr val="C00000"/>
                </a:solidFill>
                <a:effectLst>
                  <a:outerShdw blurRad="38100" dist="38100" dir="2700000" algn="tl">
                    <a:srgbClr val="000000">
                      <a:alpha val="43137"/>
                    </a:srgbClr>
                  </a:outerShdw>
                </a:effectLst>
              </a:rPr>
              <a:t>Vidensmedier</a:t>
            </a:r>
            <a:endParaRPr lang="da-DK" sz="6000" b="1" dirty="0">
              <a:solidFill>
                <a:srgbClr val="C0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dirty="0" smtClean="0"/>
              <a:t>Tilgange til informationskompetence</a:t>
            </a:r>
            <a:endParaRPr lang="da-DK" dirty="0"/>
          </a:p>
        </p:txBody>
      </p:sp>
      <p:sp>
        <p:nvSpPr>
          <p:cNvPr id="3" name="Pladsholder til indhold 2"/>
          <p:cNvSpPr>
            <a:spLocks noGrp="1"/>
          </p:cNvSpPr>
          <p:nvPr>
            <p:ph idx="1"/>
          </p:nvPr>
        </p:nvSpPr>
        <p:spPr/>
        <p:txBody>
          <a:bodyPr/>
          <a:lstStyle/>
          <a:p>
            <a:r>
              <a:rPr lang="da-DK" dirty="0" smtClean="0"/>
              <a:t>To grundlæggende </a:t>
            </a:r>
            <a:r>
              <a:rPr lang="da-DK" dirty="0" smtClean="0"/>
              <a:t>forskellige </a:t>
            </a:r>
            <a:r>
              <a:rPr lang="da-DK" dirty="0" smtClean="0"/>
              <a:t>tilgange:</a:t>
            </a:r>
          </a:p>
          <a:p>
            <a:endParaRPr lang="da-DK" dirty="0" smtClean="0"/>
          </a:p>
          <a:p>
            <a:pPr lvl="1"/>
            <a:r>
              <a:rPr lang="da-DK" dirty="0" smtClean="0"/>
              <a:t>undervisningsdiskurs</a:t>
            </a:r>
          </a:p>
          <a:p>
            <a:pPr lvl="1"/>
            <a:r>
              <a:rPr lang="da-DK" dirty="0" smtClean="0"/>
              <a:t>læringsdiskurs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dirty="0" smtClean="0"/>
              <a:t>Refleksion…</a:t>
            </a:r>
            <a:endParaRPr lang="da-DK" dirty="0"/>
          </a:p>
        </p:txBody>
      </p:sp>
      <p:sp>
        <p:nvSpPr>
          <p:cNvPr id="3" name="Pladsholder til indhold 2"/>
          <p:cNvSpPr>
            <a:spLocks noGrp="1"/>
          </p:cNvSpPr>
          <p:nvPr>
            <p:ph idx="1"/>
          </p:nvPr>
        </p:nvSpPr>
        <p:spPr/>
        <p:txBody>
          <a:bodyPr>
            <a:normAutofit fontScale="92500" lnSpcReduction="20000"/>
          </a:bodyPr>
          <a:lstStyle/>
          <a:p>
            <a:endParaRPr lang="da-DK" dirty="0" smtClean="0"/>
          </a:p>
          <a:p>
            <a:r>
              <a:rPr lang="da-DK" dirty="0" smtClean="0"/>
              <a:t>Det kan godt være, at læreren har gang i sin undervisning, men eleverne har ikke tid til den. For de har gang i deres eget læringsprojekt – eller under alle omstændigheder gang i noget af deres eget. </a:t>
            </a:r>
            <a:endParaRPr lang="da-DK" dirty="0" smtClean="0"/>
          </a:p>
          <a:p>
            <a:r>
              <a:rPr lang="da-DK" dirty="0" smtClean="0"/>
              <a:t>Der </a:t>
            </a:r>
            <a:r>
              <a:rPr lang="da-DK" dirty="0" smtClean="0"/>
              <a:t>sker undervisning og der sker læring, men ofte ikke efter lærerens hensigt. Eleven bliver sin egen didaktiker uden om lærerens undervisning. </a:t>
            </a:r>
            <a:endParaRPr lang="da-DK" dirty="0" smtClean="0"/>
          </a:p>
          <a:p>
            <a:r>
              <a:rPr lang="da-DK" dirty="0" smtClean="0"/>
              <a:t>Er </a:t>
            </a:r>
            <a:r>
              <a:rPr lang="da-DK" dirty="0" smtClean="0"/>
              <a:t>det et skræmmebillede eller et ideal – og for hvem?</a:t>
            </a:r>
            <a:endParaRPr lang="da-DK"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dirty="0" err="1" smtClean="0"/>
              <a:t>Videnskvalitet</a:t>
            </a:r>
            <a:endParaRPr lang="da-DK" dirty="0"/>
          </a:p>
        </p:txBody>
      </p:sp>
      <p:sp>
        <p:nvSpPr>
          <p:cNvPr id="3" name="Pladsholder til indhold 2"/>
          <p:cNvSpPr>
            <a:spLocks noGrp="1"/>
          </p:cNvSpPr>
          <p:nvPr>
            <p:ph idx="1"/>
          </p:nvPr>
        </p:nvSpPr>
        <p:spPr/>
        <p:txBody>
          <a:bodyPr>
            <a:normAutofit/>
          </a:bodyPr>
          <a:lstStyle/>
          <a:p>
            <a:r>
              <a:rPr lang="da-DK" b="1" i="1" dirty="0" smtClean="0"/>
              <a:t>Web 2.0-trivialitet </a:t>
            </a:r>
            <a:r>
              <a:rPr lang="da-DK" dirty="0" smtClean="0"/>
              <a:t>(Didaktik 2.0)</a:t>
            </a:r>
          </a:p>
          <a:p>
            <a:pPr lvl="1"/>
            <a:r>
              <a:rPr lang="da-DK" dirty="0" smtClean="0"/>
              <a:t>usamtidighed</a:t>
            </a:r>
          </a:p>
          <a:p>
            <a:r>
              <a:rPr lang="da-DK" b="1" i="1" dirty="0" smtClean="0"/>
              <a:t>Gymnasieadfærd</a:t>
            </a:r>
          </a:p>
          <a:p>
            <a:pPr lvl="1"/>
            <a:r>
              <a:rPr lang="da-DK" dirty="0" smtClean="0"/>
              <a:t>Digital kompetence?</a:t>
            </a:r>
          </a:p>
          <a:p>
            <a:r>
              <a:rPr lang="da-DK" b="1" i="1" dirty="0" smtClean="0"/>
              <a:t>Louise </a:t>
            </a:r>
            <a:r>
              <a:rPr lang="da-DK" b="1" i="1" dirty="0" err="1" smtClean="0"/>
              <a:t>Limberg</a:t>
            </a:r>
            <a:r>
              <a:rPr lang="da-DK" sz="2000" dirty="0" smtClean="0"/>
              <a:t>: </a:t>
            </a:r>
            <a:r>
              <a:rPr lang="da-DK" sz="2000" i="1" dirty="0" smtClean="0"/>
              <a:t>Det ser ud til at kløfterne mellem højtpræsterende og </a:t>
            </a:r>
            <a:r>
              <a:rPr lang="da-DK" sz="2000" i="1" dirty="0" err="1" smtClean="0"/>
              <a:t>lavtpræsterende</a:t>
            </a:r>
            <a:r>
              <a:rPr lang="da-DK" sz="2000" i="1" dirty="0" smtClean="0"/>
              <a:t> elever øges ved selvstændige arbejdsmåder og krav om  meningsskabelse ud fra mangfoldige informationskilder…</a:t>
            </a:r>
          </a:p>
          <a:p>
            <a:endParaRPr lang="da-DK" b="1" i="1"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dirty="0" smtClean="0"/>
              <a:t>Udfordringer!</a:t>
            </a:r>
            <a:endParaRPr lang="da-DK" dirty="0"/>
          </a:p>
        </p:txBody>
      </p:sp>
      <p:sp>
        <p:nvSpPr>
          <p:cNvPr id="3" name="Pladsholder til indhold 2"/>
          <p:cNvSpPr>
            <a:spLocks noGrp="1"/>
          </p:cNvSpPr>
          <p:nvPr>
            <p:ph idx="1"/>
          </p:nvPr>
        </p:nvSpPr>
        <p:spPr/>
        <p:txBody>
          <a:bodyPr>
            <a:normAutofit/>
          </a:bodyPr>
          <a:lstStyle/>
          <a:p>
            <a:endParaRPr lang="da-DK" sz="2400" dirty="0"/>
          </a:p>
          <a:p>
            <a:r>
              <a:rPr lang="da-DK" sz="2400" dirty="0"/>
              <a:t>Sker der en afkobling af lærerens undervisning fra elevernes læring ved hjælp </a:t>
            </a:r>
            <a:r>
              <a:rPr lang="da-DK" sz="2400" dirty="0" smtClean="0"/>
              <a:t>af </a:t>
            </a:r>
            <a:r>
              <a:rPr lang="da-DK" sz="2400" dirty="0"/>
              <a:t>nye medier?</a:t>
            </a:r>
          </a:p>
          <a:p>
            <a:r>
              <a:rPr lang="da-DK" sz="2400" dirty="0"/>
              <a:t>Er denne afkobling forklaringen </a:t>
            </a:r>
            <a:r>
              <a:rPr lang="da-DK" sz="2400" dirty="0" smtClean="0"/>
              <a:t>på </a:t>
            </a:r>
            <a:r>
              <a:rPr lang="da-DK" sz="2400" dirty="0"/>
              <a:t>at der ikke sker en mere kvalificeret brug </a:t>
            </a:r>
            <a:r>
              <a:rPr lang="da-DK" sz="2400" dirty="0" smtClean="0"/>
              <a:t>af </a:t>
            </a:r>
            <a:r>
              <a:rPr lang="da-DK" sz="2400" dirty="0"/>
              <a:t>de nye </a:t>
            </a:r>
            <a:r>
              <a:rPr lang="da-DK" sz="2400" dirty="0" smtClean="0"/>
              <a:t>medier?</a:t>
            </a:r>
          </a:p>
          <a:p>
            <a:r>
              <a:rPr lang="da-DK" sz="2400" dirty="0" smtClean="0"/>
              <a:t>Eller </a:t>
            </a:r>
            <a:r>
              <a:rPr lang="da-DK" sz="2400" dirty="0"/>
              <a:t>betyder denne </a:t>
            </a:r>
            <a:r>
              <a:rPr lang="da-DK" sz="2400" dirty="0" smtClean="0"/>
              <a:t>afkobling </a:t>
            </a:r>
            <a:r>
              <a:rPr lang="da-DK" sz="2400" dirty="0"/>
              <a:t>at det i stadig højere grad bliver op til den enkelte elev at opøve en mere eller mindre kompetent informationssøgning?</a:t>
            </a:r>
          </a:p>
          <a:p>
            <a:r>
              <a:rPr lang="da-DK" sz="2400" dirty="0"/>
              <a:t>Betyder læringsdiskursen en legitimering af ulighed – nu ’blot’ i forhold til at </a:t>
            </a:r>
            <a:r>
              <a:rPr lang="da-DK" sz="2400" dirty="0" smtClean="0"/>
              <a:t>mestre IK? </a:t>
            </a:r>
            <a:endParaRPr lang="da-DK" sz="24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dirty="0" smtClean="0"/>
              <a:t>Definitioner I</a:t>
            </a:r>
            <a:endParaRPr lang="da-DK" dirty="0"/>
          </a:p>
        </p:txBody>
      </p:sp>
      <p:sp>
        <p:nvSpPr>
          <p:cNvPr id="3" name="Pladsholder til indhold 2"/>
          <p:cNvSpPr>
            <a:spLocks noGrp="1"/>
          </p:cNvSpPr>
          <p:nvPr>
            <p:ph idx="1"/>
          </p:nvPr>
        </p:nvSpPr>
        <p:spPr/>
        <p:txBody>
          <a:bodyPr/>
          <a:lstStyle/>
          <a:p>
            <a:endParaRPr lang="da-DK" dirty="0" smtClean="0"/>
          </a:p>
          <a:p>
            <a:r>
              <a:rPr lang="en-US" i="1" dirty="0" smtClean="0"/>
              <a:t>To be information literate, a person must be able to recognize, when information is needed and have the ability to locate, evaluate, and use effectively the needed information. (ALA 1989)</a:t>
            </a:r>
            <a:endParaRPr lang="da-DK"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dirty="0" smtClean="0"/>
              <a:t>Definitioner II</a:t>
            </a:r>
            <a:endParaRPr lang="da-DK" dirty="0"/>
          </a:p>
        </p:txBody>
      </p:sp>
      <p:sp>
        <p:nvSpPr>
          <p:cNvPr id="3" name="Pladsholder til indhold 2"/>
          <p:cNvSpPr>
            <a:spLocks noGrp="1"/>
          </p:cNvSpPr>
          <p:nvPr>
            <p:ph idx="1"/>
          </p:nvPr>
        </p:nvSpPr>
        <p:spPr/>
        <p:txBody>
          <a:bodyPr>
            <a:normAutofit fontScale="70000" lnSpcReduction="20000"/>
          </a:bodyPr>
          <a:lstStyle/>
          <a:p>
            <a:endParaRPr lang="da-DK" dirty="0" smtClean="0"/>
          </a:p>
          <a:p>
            <a:r>
              <a:rPr lang="da-DK" dirty="0" smtClean="0"/>
              <a:t>at kunne anvende it til informationssøgning og </a:t>
            </a:r>
            <a:r>
              <a:rPr lang="da-DK" dirty="0" smtClean="0"/>
              <a:t>kommunikation </a:t>
            </a:r>
            <a:endParaRPr lang="da-DK" dirty="0" smtClean="0"/>
          </a:p>
          <a:p>
            <a:r>
              <a:rPr lang="da-DK" dirty="0" smtClean="0"/>
              <a:t>at kunne finde information i relevante </a:t>
            </a:r>
            <a:r>
              <a:rPr lang="da-DK" dirty="0" smtClean="0"/>
              <a:t>informationskilder </a:t>
            </a:r>
            <a:endParaRPr lang="da-DK" dirty="0" smtClean="0"/>
          </a:p>
          <a:p>
            <a:r>
              <a:rPr lang="da-DK" dirty="0" smtClean="0"/>
              <a:t>at kunne gennemføre en proces, herunder at </a:t>
            </a:r>
            <a:r>
              <a:rPr lang="da-DK" dirty="0" smtClean="0"/>
              <a:t>kunne </a:t>
            </a:r>
            <a:r>
              <a:rPr lang="da-DK" dirty="0" smtClean="0"/>
              <a:t>anvende information til problemløsning og beslutningstagning</a:t>
            </a:r>
          </a:p>
          <a:p>
            <a:r>
              <a:rPr lang="da-DK" dirty="0" smtClean="0"/>
              <a:t>at kunne genfinde, kontrollere og strukturere </a:t>
            </a:r>
            <a:r>
              <a:rPr lang="da-DK" dirty="0" smtClean="0"/>
              <a:t>information </a:t>
            </a:r>
            <a:r>
              <a:rPr lang="da-DK" dirty="0" smtClean="0"/>
              <a:t>samt at skabe forbindelser og helheder af information</a:t>
            </a:r>
          </a:p>
          <a:p>
            <a:r>
              <a:rPr lang="da-DK" dirty="0" smtClean="0"/>
              <a:t>at kunne opbygge en personlig </a:t>
            </a:r>
            <a:r>
              <a:rPr lang="da-DK" dirty="0" err="1" smtClean="0"/>
              <a:t>vidensbase</a:t>
            </a:r>
            <a:r>
              <a:rPr lang="da-DK" dirty="0" smtClean="0"/>
              <a:t> inden </a:t>
            </a:r>
            <a:r>
              <a:rPr lang="da-DK" dirty="0" smtClean="0"/>
              <a:t>for </a:t>
            </a:r>
            <a:r>
              <a:rPr lang="da-DK" dirty="0" smtClean="0"/>
              <a:t>et nyt interesseområde</a:t>
            </a:r>
          </a:p>
          <a:p>
            <a:r>
              <a:rPr lang="da-DK" dirty="0" smtClean="0"/>
              <a:t>at kunne anvende viden på en sådan måde, at nye </a:t>
            </a:r>
            <a:r>
              <a:rPr lang="da-DK" dirty="0" smtClean="0"/>
              <a:t>vinkler</a:t>
            </a:r>
            <a:r>
              <a:rPr lang="da-DK" dirty="0" smtClean="0"/>
              <a:t>, tilgange, forståelse og løsninger skabes, dvs. det innovative og kreative aspekt betones </a:t>
            </a:r>
          </a:p>
          <a:p>
            <a:r>
              <a:rPr lang="da-DK" dirty="0" smtClean="0"/>
              <a:t>at kunne anvende information til gavn for andre, </a:t>
            </a:r>
            <a:r>
              <a:rPr lang="da-DK" dirty="0" smtClean="0"/>
              <a:t>dvs</a:t>
            </a:r>
            <a:r>
              <a:rPr lang="da-DK" dirty="0" smtClean="0"/>
              <a:t>. viden forbindes med visdom, værdier og etik. (Bruce 1999)</a:t>
            </a:r>
            <a:endParaRPr lang="da-DK"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dirty="0" smtClean="0"/>
              <a:t>Vejen frem?</a:t>
            </a:r>
            <a:endParaRPr lang="da-DK" dirty="0"/>
          </a:p>
        </p:txBody>
      </p:sp>
      <p:sp>
        <p:nvSpPr>
          <p:cNvPr id="3" name="Pladsholder til indhold 2"/>
          <p:cNvSpPr>
            <a:spLocks noGrp="1"/>
          </p:cNvSpPr>
          <p:nvPr>
            <p:ph idx="1"/>
          </p:nvPr>
        </p:nvSpPr>
        <p:spPr/>
        <p:txBody>
          <a:bodyPr/>
          <a:lstStyle/>
          <a:p>
            <a:r>
              <a:rPr lang="da-DK" dirty="0" smtClean="0"/>
              <a:t>at </a:t>
            </a:r>
            <a:r>
              <a:rPr lang="da-DK" dirty="0" smtClean="0"/>
              <a:t>udvikle en moderne informations-søgningskultur </a:t>
            </a:r>
            <a:r>
              <a:rPr lang="da-DK" dirty="0" smtClean="0"/>
              <a:t>hvor elever først </a:t>
            </a:r>
            <a:r>
              <a:rPr lang="da-DK" dirty="0" smtClean="0"/>
              <a:t>bliver</a:t>
            </a:r>
          </a:p>
          <a:p>
            <a:pPr lvl="1"/>
            <a:r>
              <a:rPr lang="da-DK" dirty="0" smtClean="0"/>
              <a:t> </a:t>
            </a:r>
            <a:r>
              <a:rPr lang="da-DK" b="1" i="1" dirty="0" smtClean="0"/>
              <a:t>informationskvalificerede</a:t>
            </a:r>
            <a:r>
              <a:rPr lang="da-DK" dirty="0" smtClean="0"/>
              <a:t>, siden </a:t>
            </a:r>
            <a:r>
              <a:rPr lang="da-DK" dirty="0" smtClean="0"/>
              <a:t>hen</a:t>
            </a:r>
          </a:p>
          <a:p>
            <a:pPr lvl="1"/>
            <a:r>
              <a:rPr lang="da-DK" b="1" i="1" dirty="0" smtClean="0"/>
              <a:t>informationskompetente</a:t>
            </a:r>
            <a:r>
              <a:rPr lang="da-DK" dirty="0" smtClean="0"/>
              <a:t> </a:t>
            </a:r>
            <a:r>
              <a:rPr lang="da-DK" dirty="0" smtClean="0"/>
              <a:t>for til slut at </a:t>
            </a:r>
            <a:r>
              <a:rPr lang="da-DK" dirty="0" smtClean="0"/>
              <a:t>blive</a:t>
            </a:r>
          </a:p>
          <a:p>
            <a:pPr lvl="1"/>
            <a:r>
              <a:rPr lang="da-DK" b="1" i="1" dirty="0" smtClean="0"/>
              <a:t>informationskreative </a:t>
            </a:r>
          </a:p>
          <a:p>
            <a:endParaRPr lang="da-DK"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a-DK" dirty="0" smtClean="0"/>
              <a:t>Justering af </a:t>
            </a:r>
            <a:r>
              <a:rPr lang="da-DK" dirty="0" err="1" smtClean="0"/>
              <a:t>vidensmål</a:t>
            </a:r>
            <a:endParaRPr lang="da-DK" dirty="0"/>
          </a:p>
        </p:txBody>
      </p:sp>
      <p:pic>
        <p:nvPicPr>
          <p:cNvPr id="3074" name="Picture 2"/>
          <p:cNvPicPr>
            <a:picLocks noChangeAspect="1" noChangeArrowheads="1"/>
          </p:cNvPicPr>
          <p:nvPr/>
        </p:nvPicPr>
        <p:blipFill>
          <a:blip r:embed="rId3" cstate="print"/>
          <a:srcRect/>
          <a:stretch>
            <a:fillRect/>
          </a:stretch>
        </p:blipFill>
        <p:spPr bwMode="auto">
          <a:xfrm>
            <a:off x="539552" y="2204864"/>
            <a:ext cx="7867650" cy="4200525"/>
          </a:xfrm>
          <a:prstGeom prst="rect">
            <a:avLst/>
          </a:prstGeom>
          <a:noFill/>
          <a:ln w="9525">
            <a:noFill/>
            <a:miter lim="800000"/>
            <a:headEnd/>
            <a:tailEnd/>
          </a:ln>
        </p:spPr>
      </p:pic>
      <p:sp>
        <p:nvSpPr>
          <p:cNvPr id="5" name="Oval billedforklaring 4"/>
          <p:cNvSpPr/>
          <p:nvPr/>
        </p:nvSpPr>
        <p:spPr>
          <a:xfrm>
            <a:off x="2987824" y="1412776"/>
            <a:ext cx="5472608" cy="4464496"/>
          </a:xfrm>
          <a:prstGeom prst="wedgeEllipseCallou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mj-lt"/>
              <a:buAutoNum type="arabicPeriod"/>
            </a:pPr>
            <a:r>
              <a:rPr lang="da-DK" dirty="0" smtClean="0"/>
              <a:t>I hvilket omfang skal eleverne tilegne sig konkrete faktuelle informationer?</a:t>
            </a:r>
          </a:p>
          <a:p>
            <a:pPr marL="342900" indent="-342900" algn="ctr">
              <a:buFont typeface="+mj-lt"/>
              <a:buAutoNum type="arabicPeriod"/>
            </a:pPr>
            <a:r>
              <a:rPr lang="da-DK" dirty="0" smtClean="0"/>
              <a:t>I hvilket omgang skal de kunne anvende denne viden i nye sammenhænge?</a:t>
            </a:r>
          </a:p>
          <a:p>
            <a:pPr marL="342900" indent="-342900" algn="ctr">
              <a:buFont typeface="+mj-lt"/>
              <a:buAutoNum type="arabicPeriod"/>
            </a:pPr>
            <a:r>
              <a:rPr lang="da-DK" dirty="0" smtClean="0"/>
              <a:t>I hvilket omfang skal de kunne forholde sig til og perspektivere den viden de har tilegnet sig?</a:t>
            </a:r>
          </a:p>
          <a:p>
            <a:pPr marL="342900" indent="-342900" algn="ctr">
              <a:buFont typeface="+mj-lt"/>
              <a:buAutoNum type="arabicPeriod"/>
            </a:pPr>
            <a:endParaRPr lang="da-DK" dirty="0" smtClean="0"/>
          </a:p>
          <a:p>
            <a:pPr marL="342900" indent="-342900" algn="ctr">
              <a:buFont typeface="+mj-lt"/>
              <a:buAutoNum type="arabicPeriod"/>
            </a:pPr>
            <a:endParaRPr lang="da-DK"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ou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dirty="0" smtClean="0"/>
              <a:t>Supplerende litteratur</a:t>
            </a:r>
            <a:endParaRPr lang="da-DK" dirty="0"/>
          </a:p>
        </p:txBody>
      </p:sp>
      <p:sp>
        <p:nvSpPr>
          <p:cNvPr id="3" name="Pladsholder til indhold 2"/>
          <p:cNvSpPr>
            <a:spLocks noGrp="1"/>
          </p:cNvSpPr>
          <p:nvPr>
            <p:ph idx="1"/>
          </p:nvPr>
        </p:nvSpPr>
        <p:spPr/>
        <p:txBody>
          <a:bodyPr/>
          <a:lstStyle/>
          <a:p>
            <a:r>
              <a:rPr lang="da-DK" sz="1800" dirty="0" smtClean="0"/>
              <a:t>Claus Holm, Trine </a:t>
            </a:r>
            <a:r>
              <a:rPr lang="da-DK" sz="1800" dirty="0" err="1" smtClean="0"/>
              <a:t>Schreiber</a:t>
            </a:r>
            <a:r>
              <a:rPr lang="da-DK" sz="1800" dirty="0" smtClean="0"/>
              <a:t>, Pia Hvid Tønnesen, </a:t>
            </a:r>
            <a:r>
              <a:rPr lang="da-DK" sz="1800" dirty="0" err="1" smtClean="0"/>
              <a:t>Annegret</a:t>
            </a:r>
            <a:r>
              <a:rPr lang="da-DK" sz="1800" dirty="0" smtClean="0"/>
              <a:t> Friedrichsen(2010): Informationskompetence I gymnasiet - Et debatoplæg, DPU</a:t>
            </a:r>
          </a:p>
          <a:p>
            <a:r>
              <a:rPr lang="da-DK" sz="1800" dirty="0" smtClean="0"/>
              <a:t>Karsten Gynther</a:t>
            </a:r>
            <a:r>
              <a:rPr lang="da-DK" sz="1800" dirty="0" smtClean="0">
                <a:sym typeface="Wingdings" pitchFamily="2" charset="2"/>
              </a:rPr>
              <a:t>(2010): </a:t>
            </a:r>
            <a:r>
              <a:rPr lang="da-DK" sz="1800" dirty="0" smtClean="0"/>
              <a:t>Didaktik 2.0, Akademisk Forlag</a:t>
            </a:r>
          </a:p>
          <a:p>
            <a:r>
              <a:rPr lang="da-DK" sz="1800" dirty="0" smtClean="0"/>
              <a:t>Lotte </a:t>
            </a:r>
            <a:r>
              <a:rPr lang="da-DK" sz="1800" dirty="0" err="1" smtClean="0"/>
              <a:t>Rienecker</a:t>
            </a:r>
            <a:r>
              <a:rPr lang="da-DK" sz="1800" dirty="0" smtClean="0"/>
              <a:t> og Peter </a:t>
            </a:r>
            <a:r>
              <a:rPr lang="da-DK" sz="1800" dirty="0" err="1" smtClean="0"/>
              <a:t>Stray</a:t>
            </a:r>
            <a:r>
              <a:rPr lang="da-DK" sz="1800" dirty="0" smtClean="0"/>
              <a:t> Jørgensen (2006): Den gode opgave, Samfundslitteratur</a:t>
            </a:r>
          </a:p>
          <a:p>
            <a:r>
              <a:rPr lang="da-DK" sz="1800" dirty="0" smtClean="0"/>
              <a:t>Bodil Nielsen et al (2010): Professionsbachelor, uddannelse, kompetencer og udvikling af praksis (kap.7</a:t>
            </a:r>
            <a:r>
              <a:rPr lang="da-DK" sz="1800" dirty="0" smtClean="0"/>
              <a:t>)</a:t>
            </a:r>
          </a:p>
          <a:p>
            <a:endParaRPr lang="da-DK" sz="1800" dirty="0" smtClean="0"/>
          </a:p>
          <a:p>
            <a:r>
              <a:rPr lang="en-US" sz="1800" i="1" dirty="0" smtClean="0"/>
              <a:t>Information </a:t>
            </a:r>
            <a:r>
              <a:rPr lang="en-US" sz="1800" i="1" dirty="0" err="1" smtClean="0"/>
              <a:t>behaviour</a:t>
            </a:r>
            <a:r>
              <a:rPr lang="en-US" sz="1800" i="1" dirty="0" smtClean="0"/>
              <a:t> of the researcher of the future. The Literature on young people and their information </a:t>
            </a:r>
            <a:r>
              <a:rPr lang="en-US" sz="1800" i="1" dirty="0" err="1" smtClean="0"/>
              <a:t>behaviour</a:t>
            </a:r>
            <a:r>
              <a:rPr lang="en-US" sz="1800" i="1" dirty="0" smtClean="0"/>
              <a:t>. (Williams; </a:t>
            </a:r>
            <a:r>
              <a:rPr lang="en-US" sz="1800" i="1" dirty="0" err="1" smtClean="0"/>
              <a:t>Rowlands</a:t>
            </a:r>
            <a:r>
              <a:rPr lang="en-US" sz="1800" i="1" dirty="0" smtClean="0"/>
              <a:t> 2007) </a:t>
            </a:r>
            <a:endParaRPr lang="en-US" sz="1800" i="1" dirty="0" smtClean="0"/>
          </a:p>
          <a:p>
            <a:pPr>
              <a:buNone/>
            </a:pPr>
            <a:endParaRPr lang="da-DK" sz="1800" dirty="0" smtClean="0"/>
          </a:p>
          <a:p>
            <a:endParaRPr lang="da-DK" sz="1800" dirty="0" smtClean="0"/>
          </a:p>
          <a:p>
            <a:endParaRPr lang="da-DK" sz="1800"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normAutofit/>
          </a:bodyPr>
          <a:lstStyle/>
          <a:p>
            <a:r>
              <a:rPr lang="da-DK" dirty="0" smtClean="0"/>
              <a:t>Hjarvad</a:t>
            </a:r>
            <a:r>
              <a:rPr lang="da-DK" dirty="0" smtClean="0"/>
              <a:t>: Civilsamfundets </a:t>
            </a:r>
            <a:r>
              <a:rPr lang="da-DK" dirty="0" smtClean="0"/>
              <a:t>mediepolitik</a:t>
            </a:r>
          </a:p>
        </p:txBody>
      </p:sp>
      <p:sp>
        <p:nvSpPr>
          <p:cNvPr id="12291" name="Rectangle 3"/>
          <p:cNvSpPr>
            <a:spLocks noGrp="1" noChangeArrowheads="1"/>
          </p:cNvSpPr>
          <p:nvPr>
            <p:ph type="body" idx="1"/>
          </p:nvPr>
        </p:nvSpPr>
        <p:spPr/>
        <p:txBody>
          <a:bodyPr>
            <a:normAutofit/>
          </a:bodyPr>
          <a:lstStyle/>
          <a:p>
            <a:r>
              <a:rPr lang="da-DK" sz="2800" dirty="0" smtClean="0">
                <a:solidFill>
                  <a:srgbClr val="080808"/>
                </a:solidFill>
              </a:rPr>
              <a:t>Brug af (nye) medier bringer nye adfærdsnormer og autoritetsrelationer ind i undervisningsrummet</a:t>
            </a:r>
          </a:p>
          <a:p>
            <a:endParaRPr lang="da-DK" sz="2800" dirty="0" smtClean="0">
              <a:solidFill>
                <a:srgbClr val="080808"/>
              </a:solidFill>
            </a:endParaRPr>
          </a:p>
          <a:p>
            <a:r>
              <a:rPr lang="da-DK" sz="2800" dirty="0" smtClean="0">
                <a:solidFill>
                  <a:srgbClr val="080808"/>
                </a:solidFill>
              </a:rPr>
              <a:t>Undervisningens rum </a:t>
            </a:r>
            <a:r>
              <a:rPr lang="da-DK" sz="2800" dirty="0" err="1" smtClean="0">
                <a:solidFill>
                  <a:srgbClr val="080808"/>
                </a:solidFill>
              </a:rPr>
              <a:t>virtualiseres</a:t>
            </a:r>
            <a:r>
              <a:rPr lang="da-DK" sz="2800" dirty="0" smtClean="0">
                <a:solidFill>
                  <a:srgbClr val="080808"/>
                </a:solidFill>
              </a:rPr>
              <a:t>: hvornår og hvor er eleven i skole og i en læreproces?</a:t>
            </a:r>
          </a:p>
          <a:p>
            <a:endParaRPr lang="da-DK" sz="2800" dirty="0" smtClean="0">
              <a:solidFill>
                <a:srgbClr val="080808"/>
              </a:solidFill>
            </a:endParaRPr>
          </a:p>
          <a:p>
            <a:r>
              <a:rPr lang="da-DK" sz="2800" dirty="0" smtClean="0">
                <a:solidFill>
                  <a:srgbClr val="080808"/>
                </a:solidFill>
              </a:rPr>
              <a:t>Civilsamfundets mediepolitik – og undervisningens mediepolitik: hvornår, hvordan, hvorfor, hvor ofte, med hvem?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dirty="0" smtClean="0"/>
              <a:t>Hvad er viden og læring i dag?</a:t>
            </a:r>
            <a:endParaRPr lang="da-DK" dirty="0"/>
          </a:p>
        </p:txBody>
      </p:sp>
      <p:sp>
        <p:nvSpPr>
          <p:cNvPr id="3" name="Pladsholder til indhold 2"/>
          <p:cNvSpPr>
            <a:spLocks noGrp="1"/>
          </p:cNvSpPr>
          <p:nvPr>
            <p:ph idx="1"/>
          </p:nvPr>
        </p:nvSpPr>
        <p:spPr/>
        <p:txBody>
          <a:bodyPr>
            <a:normAutofit/>
          </a:bodyPr>
          <a:lstStyle/>
          <a:p>
            <a:r>
              <a:rPr lang="da-DK" dirty="0" smtClean="0"/>
              <a:t>Hvordan besvarer man en opgave på en velbegrundet måde? </a:t>
            </a:r>
            <a:endParaRPr lang="da-DK" dirty="0" smtClean="0"/>
          </a:p>
          <a:p>
            <a:r>
              <a:rPr lang="da-DK" dirty="0" smtClean="0"/>
              <a:t>Hvad </a:t>
            </a:r>
            <a:r>
              <a:rPr lang="da-DK" dirty="0" smtClean="0"/>
              <a:t>er velbegrundet viden? </a:t>
            </a:r>
            <a:endParaRPr lang="da-DK" dirty="0" smtClean="0"/>
          </a:p>
          <a:p>
            <a:r>
              <a:rPr lang="da-DK" dirty="0" smtClean="0"/>
              <a:t>Hvordan </a:t>
            </a:r>
            <a:r>
              <a:rPr lang="da-DK" dirty="0" smtClean="0"/>
              <a:t>finder, behandler og formidler man relevant information, som kan føre frem til en sådan viden? </a:t>
            </a:r>
            <a:endParaRPr lang="da-DK" dirty="0" smtClean="0"/>
          </a:p>
          <a:p>
            <a:r>
              <a:rPr lang="da-DK" dirty="0" smtClean="0"/>
              <a:t>Hvilke </a:t>
            </a:r>
            <a:r>
              <a:rPr lang="da-DK" dirty="0" smtClean="0"/>
              <a:t>kriterier skal opfyldes for at informationen er relevant?</a:t>
            </a:r>
            <a:endParaRPr lang="da-DK"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dirty="0" smtClean="0"/>
              <a:t>Udfordringer for udvikling af informationskompetence</a:t>
            </a:r>
            <a:endParaRPr lang="da-DK" dirty="0"/>
          </a:p>
        </p:txBody>
      </p:sp>
      <p:sp>
        <p:nvSpPr>
          <p:cNvPr id="3" name="Pladsholder til indhold 2"/>
          <p:cNvSpPr>
            <a:spLocks noGrp="1"/>
          </p:cNvSpPr>
          <p:nvPr>
            <p:ph idx="1"/>
          </p:nvPr>
        </p:nvSpPr>
        <p:spPr/>
        <p:txBody>
          <a:bodyPr>
            <a:normAutofit fontScale="92500" lnSpcReduction="10000"/>
          </a:bodyPr>
          <a:lstStyle/>
          <a:p>
            <a:endParaRPr lang="da-DK" dirty="0" smtClean="0"/>
          </a:p>
          <a:p>
            <a:r>
              <a:rPr lang="da-DK" dirty="0" smtClean="0"/>
              <a:t>Den </a:t>
            </a:r>
            <a:r>
              <a:rPr lang="da-DK" dirty="0" smtClean="0"/>
              <a:t>kontekst </a:t>
            </a:r>
            <a:r>
              <a:rPr lang="da-DK" dirty="0" smtClean="0"/>
              <a:t>som den enkelte uddannelses-, medie- eller skolekultur udgør </a:t>
            </a:r>
            <a:r>
              <a:rPr lang="da-DK" dirty="0" smtClean="0"/>
              <a:t>lige nu</a:t>
            </a:r>
            <a:endParaRPr lang="da-DK" dirty="0" smtClean="0"/>
          </a:p>
          <a:p>
            <a:r>
              <a:rPr lang="da-DK" dirty="0" smtClean="0"/>
              <a:t>De </a:t>
            </a:r>
            <a:r>
              <a:rPr lang="da-DK" dirty="0" smtClean="0"/>
              <a:t>nye medier – det vil sige de medier, som man på definerer som nye eller kommende </a:t>
            </a:r>
            <a:r>
              <a:rPr lang="da-DK" dirty="0" err="1" smtClean="0"/>
              <a:t>vidensmedier</a:t>
            </a:r>
            <a:r>
              <a:rPr lang="da-DK" dirty="0" smtClean="0"/>
              <a:t> på det pågældende tidspunkt. </a:t>
            </a:r>
          </a:p>
          <a:p>
            <a:r>
              <a:rPr lang="da-DK" dirty="0" smtClean="0"/>
              <a:t>De </a:t>
            </a:r>
            <a:r>
              <a:rPr lang="da-DK" dirty="0" smtClean="0"/>
              <a:t>regler og gode vaner og </a:t>
            </a:r>
            <a:r>
              <a:rPr lang="da-DK" dirty="0" smtClean="0"/>
              <a:t>normer </a:t>
            </a:r>
            <a:r>
              <a:rPr lang="da-DK" dirty="0" smtClean="0"/>
              <a:t>der anses for gyldige i forbindelse med omgang med og produktionen af viden på det pågældende tidspunkt. </a:t>
            </a:r>
          </a:p>
          <a:p>
            <a:endParaRPr lang="da-DK"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dirty="0" smtClean="0"/>
              <a:t>Digital </a:t>
            </a:r>
            <a:r>
              <a:rPr lang="da-DK" dirty="0" smtClean="0"/>
              <a:t>analfabetisme </a:t>
            </a:r>
            <a:endParaRPr lang="da-DK" dirty="0"/>
          </a:p>
        </p:txBody>
      </p:sp>
      <p:sp>
        <p:nvSpPr>
          <p:cNvPr id="3" name="Pladsholder til indhold 2"/>
          <p:cNvSpPr>
            <a:spLocks noGrp="1"/>
          </p:cNvSpPr>
          <p:nvPr>
            <p:ph idx="1"/>
          </p:nvPr>
        </p:nvSpPr>
        <p:spPr/>
        <p:txBody>
          <a:bodyPr/>
          <a:lstStyle/>
          <a:p>
            <a:pPr marL="514350" indent="-514350">
              <a:buFont typeface="+mj-lt"/>
              <a:buAutoNum type="arabicPeriod"/>
            </a:pPr>
            <a:r>
              <a:rPr lang="da-DK" dirty="0" smtClean="0"/>
              <a:t>udvikling </a:t>
            </a:r>
            <a:r>
              <a:rPr lang="da-DK" dirty="0" smtClean="0"/>
              <a:t>af en ny basisfærdighed på et for lavt </a:t>
            </a:r>
            <a:r>
              <a:rPr lang="da-DK" dirty="0" smtClean="0"/>
              <a:t>niveau</a:t>
            </a:r>
          </a:p>
          <a:p>
            <a:pPr marL="514350" indent="-514350">
              <a:buFont typeface="+mj-lt"/>
              <a:buAutoNum type="arabicPeriod"/>
            </a:pPr>
            <a:r>
              <a:rPr lang="da-DK" dirty="0" smtClean="0"/>
              <a:t>skabelsen </a:t>
            </a:r>
            <a:r>
              <a:rPr lang="da-DK" dirty="0" smtClean="0"/>
              <a:t>af ulighed på linje med, hvad vi kender til, når vi diskuterer ulighed i </a:t>
            </a:r>
            <a:r>
              <a:rPr lang="da-DK" dirty="0" smtClean="0"/>
              <a:t>forhold </a:t>
            </a:r>
            <a:r>
              <a:rPr lang="da-DK" dirty="0" smtClean="0"/>
              <a:t>til læsefærdigheder. </a:t>
            </a:r>
            <a:endParaRPr lang="da-DK"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dirty="0" smtClean="0"/>
              <a:t>”Skill gaps”</a:t>
            </a:r>
            <a:endParaRPr lang="da-DK" dirty="0"/>
          </a:p>
        </p:txBody>
      </p:sp>
      <p:sp>
        <p:nvSpPr>
          <p:cNvPr id="3" name="Pladsholder til indhold 2"/>
          <p:cNvSpPr>
            <a:spLocks noGrp="1"/>
          </p:cNvSpPr>
          <p:nvPr>
            <p:ph idx="1"/>
          </p:nvPr>
        </p:nvSpPr>
        <p:spPr/>
        <p:txBody>
          <a:bodyPr>
            <a:normAutofit lnSpcReduction="10000"/>
          </a:bodyPr>
          <a:lstStyle/>
          <a:p>
            <a:endParaRPr lang="da-DK" dirty="0" smtClean="0"/>
          </a:p>
          <a:p>
            <a:r>
              <a:rPr lang="da-DK" dirty="0" smtClean="0"/>
              <a:t>Den fjerdedel af </a:t>
            </a:r>
            <a:r>
              <a:rPr lang="da-DK" dirty="0" smtClean="0"/>
              <a:t>unge, </a:t>
            </a:r>
            <a:r>
              <a:rPr lang="da-DK" dirty="0" smtClean="0"/>
              <a:t>der får de højeste karakterer, har fået undervisning og opdragelse i kvalificeret brug af it til informationssøgning. </a:t>
            </a:r>
            <a:endParaRPr lang="da-DK" dirty="0" smtClean="0"/>
          </a:p>
          <a:p>
            <a:endParaRPr lang="da-DK" dirty="0" smtClean="0"/>
          </a:p>
          <a:p>
            <a:r>
              <a:rPr lang="da-DK" dirty="0" smtClean="0"/>
              <a:t>Den dårligste fjerdedel stiller sig tilfreds med at </a:t>
            </a:r>
            <a:r>
              <a:rPr lang="da-DK" dirty="0" err="1" smtClean="0"/>
              <a:t>google</a:t>
            </a:r>
            <a:r>
              <a:rPr lang="da-DK" dirty="0" smtClean="0"/>
              <a:t> uden sans for </a:t>
            </a:r>
            <a:r>
              <a:rPr lang="da-DK" dirty="0" smtClean="0"/>
              <a:t>informationernes </a:t>
            </a:r>
            <a:r>
              <a:rPr lang="da-DK" dirty="0" smtClean="0"/>
              <a:t>kvalitet og </a:t>
            </a:r>
            <a:r>
              <a:rPr lang="da-DK" dirty="0" smtClean="0"/>
              <a:t>troværdighed</a:t>
            </a:r>
            <a:endParaRPr lang="da-DK"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z="3600" dirty="0" smtClean="0"/>
              <a:t>Hvilke </a:t>
            </a:r>
            <a:r>
              <a:rPr lang="da-DK" sz="3600" dirty="0" smtClean="0"/>
              <a:t>informationer </a:t>
            </a:r>
            <a:r>
              <a:rPr lang="da-DK" sz="3600" dirty="0" smtClean="0"/>
              <a:t>har troværdighed? </a:t>
            </a:r>
            <a:endParaRPr lang="da-DK" sz="3600" dirty="0"/>
          </a:p>
        </p:txBody>
      </p:sp>
      <p:sp>
        <p:nvSpPr>
          <p:cNvPr id="3" name="Pladsholder til indhold 2"/>
          <p:cNvSpPr>
            <a:spLocks noGrp="1"/>
          </p:cNvSpPr>
          <p:nvPr>
            <p:ph idx="1"/>
          </p:nvPr>
        </p:nvSpPr>
        <p:spPr/>
        <p:txBody>
          <a:bodyPr/>
          <a:lstStyle/>
          <a:p>
            <a:r>
              <a:rPr lang="da-DK" dirty="0" smtClean="0"/>
              <a:t>Læsning </a:t>
            </a:r>
            <a:r>
              <a:rPr lang="da-DK" dirty="0" smtClean="0"/>
              <a:t>af – og søgning i – hele bøger </a:t>
            </a:r>
            <a:r>
              <a:rPr lang="da-DK" dirty="0" smtClean="0"/>
              <a:t>er stadig </a:t>
            </a:r>
            <a:r>
              <a:rPr lang="da-DK" dirty="0" smtClean="0"/>
              <a:t>den lærerautoriserede standard for </a:t>
            </a:r>
            <a:r>
              <a:rPr lang="da-DK" dirty="0" smtClean="0"/>
              <a:t>processen </a:t>
            </a:r>
            <a:r>
              <a:rPr lang="da-DK" dirty="0" smtClean="0"/>
              <a:t>før en danskopgave </a:t>
            </a:r>
            <a:r>
              <a:rPr lang="da-DK" dirty="0" smtClean="0"/>
              <a:t>skrives…</a:t>
            </a:r>
            <a:endParaRPr lang="da-DK"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dirty="0" smtClean="0"/>
              <a:t>Hvilken kompetence?</a:t>
            </a:r>
            <a:endParaRPr lang="da-DK" dirty="0"/>
          </a:p>
        </p:txBody>
      </p:sp>
      <p:sp>
        <p:nvSpPr>
          <p:cNvPr id="3" name="Pladsholder til indhold 2"/>
          <p:cNvSpPr>
            <a:spLocks noGrp="1"/>
          </p:cNvSpPr>
          <p:nvPr>
            <p:ph idx="1"/>
          </p:nvPr>
        </p:nvSpPr>
        <p:spPr/>
        <p:txBody>
          <a:bodyPr/>
          <a:lstStyle/>
          <a:p>
            <a:endParaRPr lang="da-DK" dirty="0" smtClean="0"/>
          </a:p>
          <a:p>
            <a:r>
              <a:rPr lang="da-DK" dirty="0" smtClean="0"/>
              <a:t>For at være </a:t>
            </a:r>
            <a:r>
              <a:rPr lang="da-DK" dirty="0" smtClean="0"/>
              <a:t>informationskompetent </a:t>
            </a:r>
            <a:r>
              <a:rPr lang="da-DK" dirty="0" smtClean="0"/>
              <a:t>skal man – på forskellige niveauer – kunne søge, samle, strukturere og sammenligne information med henblik på at omsætte information til viden. </a:t>
            </a:r>
            <a:endParaRPr lang="da-DK"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z="2800" dirty="0" smtClean="0"/>
              <a:t>KULTURENS </a:t>
            </a:r>
            <a:r>
              <a:rPr lang="da-DK" sz="2800" dirty="0" smtClean="0"/>
              <a:t>GRUNDPILLER OG SKOLENS LÆRINGSMÅL I GUTENBERG-ÆRAEN OG I DET DIGITALE SAMFUND</a:t>
            </a:r>
            <a:endParaRPr lang="da-DK" sz="2800" dirty="0"/>
          </a:p>
        </p:txBody>
      </p:sp>
      <p:pic>
        <p:nvPicPr>
          <p:cNvPr id="1026" name="Picture 2"/>
          <p:cNvPicPr>
            <a:picLocks noChangeAspect="1" noChangeArrowheads="1"/>
          </p:cNvPicPr>
          <p:nvPr/>
        </p:nvPicPr>
        <p:blipFill>
          <a:blip r:embed="rId3" cstate="print"/>
          <a:srcRect t="14392"/>
          <a:stretch>
            <a:fillRect/>
          </a:stretch>
        </p:blipFill>
        <p:spPr bwMode="auto">
          <a:xfrm>
            <a:off x="395536" y="1484784"/>
            <a:ext cx="8496300" cy="492500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Kontortema">
  <a:themeElements>
    <a:clrScheme name="Kont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ont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ont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Kontortema">
  <a:themeElements>
    <a:clrScheme name="Kont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ont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ont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655</TotalTime>
  <Words>1427</Words>
  <Application>Microsoft Office PowerPoint</Application>
  <PresentationFormat>Skærmshow (4:3)</PresentationFormat>
  <Paragraphs>128</Paragraphs>
  <Slides>18</Slides>
  <Notes>12</Notes>
  <HiddenSlides>0</HiddenSlides>
  <MMClips>0</MMClips>
  <ScaleCrop>false</ScaleCrop>
  <HeadingPairs>
    <vt:vector size="4" baseType="variant">
      <vt:variant>
        <vt:lpstr>Tema</vt:lpstr>
      </vt:variant>
      <vt:variant>
        <vt:i4>1</vt:i4>
      </vt:variant>
      <vt:variant>
        <vt:lpstr>Diastitler</vt:lpstr>
      </vt:variant>
      <vt:variant>
        <vt:i4>18</vt:i4>
      </vt:variant>
    </vt:vector>
  </HeadingPairs>
  <TitlesOfParts>
    <vt:vector size="19" baseType="lpstr">
      <vt:lpstr>Kontortema</vt:lpstr>
      <vt:lpstr>Vidensmedier</vt:lpstr>
      <vt:lpstr>Hjarvad: Civilsamfundets mediepolitik</vt:lpstr>
      <vt:lpstr>Hvad er viden og læring i dag?</vt:lpstr>
      <vt:lpstr>Udfordringer for udvikling af informationskompetence</vt:lpstr>
      <vt:lpstr>Digital analfabetisme </vt:lpstr>
      <vt:lpstr>”Skill gaps”</vt:lpstr>
      <vt:lpstr>Hvilke informationer har troværdighed? </vt:lpstr>
      <vt:lpstr>Hvilken kompetence?</vt:lpstr>
      <vt:lpstr>KULTURENS GRUNDPILLER OG SKOLENS LÆRINGSMÅL I GUTENBERG-ÆRAEN OG I DET DIGITALE SAMFUND</vt:lpstr>
      <vt:lpstr>Tilgange til informationskompetence</vt:lpstr>
      <vt:lpstr>Refleksion…</vt:lpstr>
      <vt:lpstr>Videnskvalitet</vt:lpstr>
      <vt:lpstr>Udfordringer!</vt:lpstr>
      <vt:lpstr>Definitioner I</vt:lpstr>
      <vt:lpstr>Definitioner II</vt:lpstr>
      <vt:lpstr>Vejen frem?</vt:lpstr>
      <vt:lpstr>Justering af vidensmål</vt:lpstr>
      <vt:lpstr>Supplerende litteratur</vt:lpstr>
    </vt:vector>
  </TitlesOfParts>
  <Company>Faculty of Health, Institute of Odontology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Dias nummer 1</dc:title>
  <dc:creator>Steen</dc:creator>
  <cp:lastModifiedBy>Steen</cp:lastModifiedBy>
  <cp:revision>60</cp:revision>
  <dcterms:created xsi:type="dcterms:W3CDTF">2011-03-21T11:42:08Z</dcterms:created>
  <dcterms:modified xsi:type="dcterms:W3CDTF">2012-10-04T11:27:06Z</dcterms:modified>
</cp:coreProperties>
</file>